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61" r:id="rId4"/>
    <p:sldId id="310" r:id="rId5"/>
    <p:sldId id="283" r:id="rId6"/>
    <p:sldId id="263" r:id="rId7"/>
    <p:sldId id="266" r:id="rId8"/>
    <p:sldId id="284" r:id="rId9"/>
    <p:sldId id="267" r:id="rId10"/>
    <p:sldId id="291" r:id="rId11"/>
    <p:sldId id="286" r:id="rId12"/>
    <p:sldId id="287" r:id="rId13"/>
    <p:sldId id="292" r:id="rId14"/>
    <p:sldId id="285" r:id="rId15"/>
    <p:sldId id="289" r:id="rId16"/>
    <p:sldId id="293" r:id="rId17"/>
    <p:sldId id="288" r:id="rId18"/>
    <p:sldId id="290" r:id="rId19"/>
    <p:sldId id="277" r:id="rId20"/>
    <p:sldId id="279" r:id="rId21"/>
    <p:sldId id="300" r:id="rId22"/>
    <p:sldId id="301" r:id="rId23"/>
    <p:sldId id="297" r:id="rId24"/>
    <p:sldId id="303" r:id="rId25"/>
    <p:sldId id="304" r:id="rId26"/>
    <p:sldId id="305" r:id="rId27"/>
    <p:sldId id="298" r:id="rId28"/>
    <p:sldId id="307" r:id="rId29"/>
    <p:sldId id="306" r:id="rId30"/>
    <p:sldId id="308" r:id="rId31"/>
    <p:sldId id="280" r:id="rId32"/>
    <p:sldId id="296" r:id="rId33"/>
    <p:sldId id="295" r:id="rId34"/>
    <p:sldId id="294" r:id="rId35"/>
    <p:sldId id="309" r:id="rId36"/>
    <p:sldId id="258" r:id="rId37"/>
    <p:sldId id="26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C5C"/>
    <a:srgbClr val="FF0066"/>
    <a:srgbClr val="FEC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4660"/>
  </p:normalViewPr>
  <p:slideViewPr>
    <p:cSldViewPr snapToGrid="0">
      <p:cViewPr varScale="1">
        <p:scale>
          <a:sx n="61" d="100"/>
          <a:sy n="61" d="100"/>
        </p:scale>
        <p:origin x="112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CE347-611E-4B11-A5DC-A9B795B955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47A38-7FAF-42C3-B471-FE54ACDE2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8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47A38-7FAF-42C3-B471-FE54ACDE20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0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47A38-7FAF-42C3-B471-FE54ACDE20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47A38-7FAF-42C3-B471-FE54ACDE20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5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47A38-7FAF-42C3-B471-FE54ACDE20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9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47A38-7FAF-42C3-B471-FE54ACDE20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9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5F8D-1B19-CA71-7C21-4655D5AAD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AA5A-5323-FDE7-CF65-BBF42B5EE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82366-3CD1-A54A-D51F-9D22A5B1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9D69F-857A-AF11-8D5E-D4822845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C483-7FE9-C8D9-166C-6C36B205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1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8B40-8772-B9CF-649B-0E613C29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B1030-4565-D664-071B-1078319AE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A8099-303A-BE72-1070-07B24CB5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FD22-2CF9-3CEC-C484-23992BA5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760E7-2A74-2BD5-4D02-AA384918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5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70DBF9-60F8-6BCC-CEF3-2F3143697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338A8-0608-78F3-9765-F278B8089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FEF15-2944-160E-3E51-F1CFB462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781D7-E38D-2E1E-322E-7B990209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E642B-7B8F-52E4-CBAB-CFC8CA52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6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9F04-CC29-A1D9-D203-49B024B0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54266-841E-BB6A-B185-FCA897DD1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4095B-06B5-97AE-903B-F542E67FA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B3252-2437-1D74-2B23-FE22F274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6D1D-F35D-1C4E-E93C-D76F29DA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7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437B-B5DD-CB21-2BF0-CBB1FB10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5482F-8D4E-2B7A-800D-2372DE6E0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976AC-0175-2362-39C1-1095D884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696D9-FCF8-62C1-C07D-0C94CDA7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242F6-F476-205F-E469-D94285E7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8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0AA4-4AED-81D3-C51C-D1DD6CAE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237D-1ED6-CEB5-3E77-834F6B5B0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8D1A1-79B1-CE39-6D7B-F1DDE2755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2D1EE-6950-88E4-FBF7-FC82E2DB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4FBC4-1D05-A329-B5B0-219FE73A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87303-8582-587E-2E19-CCD97522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3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5042-3AE5-4B29-54F8-55396821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0D244-4A8B-EEDB-499D-C0A365B0F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E7FC6-7BCE-D90B-C403-EC6991E3D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EAB33-99BA-0EBC-3526-76FF21BE5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64540-CE3C-6A94-6F62-5237D8C62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8FAD4-F484-8EE6-B956-C05FEA2E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7B0BD-FCD3-9D92-0DEB-B0028A0E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518F0-DC4D-EFD6-D5C7-2F2CE472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2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40F1-AEA9-8E8B-21EC-5BB7AC10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EA959-1E25-E8C9-A22E-46278CE5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AACDB-5425-A698-3584-2C4F451E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281CD-76C7-2D78-FC1C-8A9F1FD5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8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D605F5-BBEC-6E20-2930-7834AB54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B83EA-C369-D4ED-909D-FB66B7A5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B2BB2-684F-E722-919B-CA262302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2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8B37-DEBC-BEA0-F7C6-F0C7867A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4D48-84BB-2937-D244-7F3CD5ED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C6F1D-486B-2A8B-E261-28C030FED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E9146-E45D-136B-4733-4584FFAF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E13B9-4FED-E668-DC6A-2F328E87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FD0E9-C63B-59D5-19AB-661A56D6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5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A451-CE05-8706-E731-2536521E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CAC69-506C-07B6-9660-CA9B293CF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690A2-B70D-CB5C-ED51-D12E0F4E7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03F97-18EE-5068-DA64-101263A1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9A0CE-04FD-A4FD-98A6-A1ADA559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31F76-A6B5-44E6-A8F0-FEACF665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B2FC6-4675-800C-903E-40F8CAFF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75770-75EA-A81E-EEC6-40798AA70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1B52-54AA-2AD5-6844-430DCB64D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5BA7E-C138-4281-BD22-06272D385C2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6DD7-7947-AC86-7FB5-81DC7A486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9E003-3C33-AC57-C498-8521C6981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1263-4D66-4EC9-AC68-C803915BF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1.jpg"/><Relationship Id="rId4" Type="http://schemas.openxmlformats.org/officeDocument/2006/relationships/image" Target="../media/image5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6.gif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1CB5C-C7F0-F106-B074-1E50B87A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047750"/>
            <a:ext cx="95250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722B7E-9884-D032-786F-FBB6DD0FA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519" y="7491334"/>
            <a:ext cx="5774961" cy="216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61967" y="103926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621356" y="331378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805448" y="133165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48041-1BAA-3620-B8F5-5F30D9EAF753}"/>
              </a:ext>
            </a:extLst>
          </p:cNvPr>
          <p:cNvSpPr txBox="1"/>
          <p:nvPr/>
        </p:nvSpPr>
        <p:spPr>
          <a:xfrm>
            <a:off x="389935" y="2354167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FF28F7-0AC4-87E5-B53C-FFAC0B3EB2A0}"/>
                  </a:ext>
                </a:extLst>
              </p:cNvPr>
              <p:cNvSpPr txBox="1"/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𝛃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FF28F7-0AC4-87E5-B53C-FFAC0B3EB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13AC7F-B67C-9594-5B45-D2D5F65517A6}"/>
              </a:ext>
            </a:extLst>
          </p:cNvPr>
          <p:cNvCxnSpPr>
            <a:cxnSpLocks/>
          </p:cNvCxnSpPr>
          <p:nvPr/>
        </p:nvCxnSpPr>
        <p:spPr>
          <a:xfrm>
            <a:off x="4805448" y="2668249"/>
            <a:ext cx="11572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B40F7F-845A-DF22-6A28-C9B26FE81064}"/>
              </a:ext>
            </a:extLst>
          </p:cNvPr>
          <p:cNvSpPr txBox="1"/>
          <p:nvPr/>
        </p:nvSpPr>
        <p:spPr>
          <a:xfrm>
            <a:off x="5896284" y="2343574"/>
            <a:ext cx="49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553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61967" y="103926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621356" y="331378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805448" y="133165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48041-1BAA-3620-B8F5-5F30D9EAF753}"/>
              </a:ext>
            </a:extLst>
          </p:cNvPr>
          <p:cNvSpPr txBox="1"/>
          <p:nvPr/>
        </p:nvSpPr>
        <p:spPr>
          <a:xfrm>
            <a:off x="389935" y="2354167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0B1C0-8A2C-09E3-C3F6-D3E5867B31FF}"/>
              </a:ext>
            </a:extLst>
          </p:cNvPr>
          <p:cNvSpPr txBox="1"/>
          <p:nvPr/>
        </p:nvSpPr>
        <p:spPr>
          <a:xfrm>
            <a:off x="367442" y="3017608"/>
            <a:ext cx="7127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Partial differentiating  the equation (</a:t>
            </a:r>
            <a:r>
              <a:rPr lang="en-US" sz="2400" dirty="0" err="1"/>
              <a:t>i</a:t>
            </a:r>
            <a:r>
              <a:rPr lang="en-US" sz="2400" dirty="0"/>
              <a:t>) with respect to x,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42D425-6F0B-473F-74B2-8B8F88AA9DED}"/>
                  </a:ext>
                </a:extLst>
              </p:cNvPr>
              <p:cNvSpPr txBox="1"/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𝛃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42D425-6F0B-473F-74B2-8B8F88AA9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36FC23-F584-A4DB-910C-43060C8CF885}"/>
                  </a:ext>
                </a:extLst>
              </p:cNvPr>
              <p:cNvSpPr txBox="1"/>
              <p:nvPr/>
            </p:nvSpPr>
            <p:spPr>
              <a:xfrm>
                <a:off x="1101829" y="3493365"/>
                <a:ext cx="1734193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36FC23-F584-A4DB-910C-43060C8CF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3493365"/>
                <a:ext cx="1734193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8A6C99-02C4-BE1A-E06A-F4C2ACDF217F}"/>
              </a:ext>
            </a:extLst>
          </p:cNvPr>
          <p:cNvCxnSpPr>
            <a:cxnSpLocks/>
          </p:cNvCxnSpPr>
          <p:nvPr/>
        </p:nvCxnSpPr>
        <p:spPr>
          <a:xfrm>
            <a:off x="4805448" y="2668249"/>
            <a:ext cx="11572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AEAA76-9ED5-93AC-1FDE-40CB0D09215E}"/>
              </a:ext>
            </a:extLst>
          </p:cNvPr>
          <p:cNvSpPr txBox="1"/>
          <p:nvPr/>
        </p:nvSpPr>
        <p:spPr>
          <a:xfrm>
            <a:off x="5896284" y="2343574"/>
            <a:ext cx="49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832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61967" y="103926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621356" y="331378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805448" y="133165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48041-1BAA-3620-B8F5-5F30D9EAF753}"/>
              </a:ext>
            </a:extLst>
          </p:cNvPr>
          <p:cNvSpPr txBox="1"/>
          <p:nvPr/>
        </p:nvSpPr>
        <p:spPr>
          <a:xfrm>
            <a:off x="389935" y="2354167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0B1C0-8A2C-09E3-C3F6-D3E5867B31FF}"/>
              </a:ext>
            </a:extLst>
          </p:cNvPr>
          <p:cNvSpPr txBox="1"/>
          <p:nvPr/>
        </p:nvSpPr>
        <p:spPr>
          <a:xfrm>
            <a:off x="367442" y="3017608"/>
            <a:ext cx="7127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Partial differentiating  the equation (</a:t>
            </a:r>
            <a:r>
              <a:rPr lang="en-US" sz="2400" dirty="0" err="1"/>
              <a:t>i</a:t>
            </a:r>
            <a:r>
              <a:rPr lang="en-US" sz="2400" dirty="0"/>
              <a:t>) with respect to x,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E9523-AD08-F8FF-BE24-1B7314EB597C}"/>
              </a:ext>
            </a:extLst>
          </p:cNvPr>
          <p:cNvSpPr txBox="1"/>
          <p:nvPr/>
        </p:nvSpPr>
        <p:spPr>
          <a:xfrm>
            <a:off x="389935" y="4342672"/>
            <a:ext cx="55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098272-5B91-D856-E7CC-1E8F14B8C0FD}"/>
                  </a:ext>
                </a:extLst>
              </p:cNvPr>
              <p:cNvSpPr txBox="1"/>
              <p:nvPr/>
            </p:nvSpPr>
            <p:spPr>
              <a:xfrm>
                <a:off x="1101829" y="3493365"/>
                <a:ext cx="1734193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098272-5B91-D856-E7CC-1E8F14B8C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3493365"/>
                <a:ext cx="1734193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E40704-4326-052E-7BB8-66DB808E489F}"/>
                  </a:ext>
                </a:extLst>
              </p:cNvPr>
              <p:cNvSpPr txBox="1"/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𝛃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E40704-4326-052E-7BB8-66DB808E4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83D06D-A5EE-684D-E41A-57A3B01A3CE2}"/>
                  </a:ext>
                </a:extLst>
              </p:cNvPr>
              <p:cNvSpPr txBox="1"/>
              <p:nvPr/>
            </p:nvSpPr>
            <p:spPr>
              <a:xfrm>
                <a:off x="1101829" y="4678950"/>
                <a:ext cx="2038187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83D06D-A5EE-684D-E41A-57A3B01A3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4678950"/>
                <a:ext cx="2038187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34A5D2-B6FE-5EC0-D5D2-823409B93BBF}"/>
              </a:ext>
            </a:extLst>
          </p:cNvPr>
          <p:cNvCxnSpPr>
            <a:cxnSpLocks/>
          </p:cNvCxnSpPr>
          <p:nvPr/>
        </p:nvCxnSpPr>
        <p:spPr>
          <a:xfrm>
            <a:off x="4805448" y="2668249"/>
            <a:ext cx="11572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4A127E-6189-B2CC-2BA0-D030ACDDAC63}"/>
              </a:ext>
            </a:extLst>
          </p:cNvPr>
          <p:cNvSpPr txBox="1"/>
          <p:nvPr/>
        </p:nvSpPr>
        <p:spPr>
          <a:xfrm>
            <a:off x="5896284" y="2343574"/>
            <a:ext cx="49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6810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61967" y="103926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621356" y="331378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805448" y="133165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48041-1BAA-3620-B8F5-5F30D9EAF753}"/>
              </a:ext>
            </a:extLst>
          </p:cNvPr>
          <p:cNvSpPr txBox="1"/>
          <p:nvPr/>
        </p:nvSpPr>
        <p:spPr>
          <a:xfrm>
            <a:off x="389935" y="2354167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0B1C0-8A2C-09E3-C3F6-D3E5867B31FF}"/>
              </a:ext>
            </a:extLst>
          </p:cNvPr>
          <p:cNvSpPr txBox="1"/>
          <p:nvPr/>
        </p:nvSpPr>
        <p:spPr>
          <a:xfrm>
            <a:off x="367442" y="3017608"/>
            <a:ext cx="7127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Partial differentiating  the equation (</a:t>
            </a:r>
            <a:r>
              <a:rPr lang="en-US" sz="2400" dirty="0" err="1"/>
              <a:t>i</a:t>
            </a:r>
            <a:r>
              <a:rPr lang="en-US" sz="2400" dirty="0"/>
              <a:t>) with respect to x,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E9523-AD08-F8FF-BE24-1B7314EB597C}"/>
              </a:ext>
            </a:extLst>
          </p:cNvPr>
          <p:cNvSpPr txBox="1"/>
          <p:nvPr/>
        </p:nvSpPr>
        <p:spPr>
          <a:xfrm>
            <a:off x="389935" y="4342672"/>
            <a:ext cx="55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So,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D15FD6-83B4-7F2A-1E8D-15B751F98F54}"/>
              </a:ext>
            </a:extLst>
          </p:cNvPr>
          <p:cNvCxnSpPr>
            <a:cxnSpLocks/>
          </p:cNvCxnSpPr>
          <p:nvPr/>
        </p:nvCxnSpPr>
        <p:spPr>
          <a:xfrm>
            <a:off x="4805448" y="2668249"/>
            <a:ext cx="11572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3DA93E-1187-60B8-016D-A096A0929EB6}"/>
              </a:ext>
            </a:extLst>
          </p:cNvPr>
          <p:cNvSpPr txBox="1"/>
          <p:nvPr/>
        </p:nvSpPr>
        <p:spPr>
          <a:xfrm>
            <a:off x="5896284" y="2343574"/>
            <a:ext cx="49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00AD6A-B437-5B18-EA44-3536A2F91528}"/>
                  </a:ext>
                </a:extLst>
              </p:cNvPr>
              <p:cNvSpPr txBox="1"/>
              <p:nvPr/>
            </p:nvSpPr>
            <p:spPr>
              <a:xfrm>
                <a:off x="1101829" y="3493365"/>
                <a:ext cx="1734193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00AD6A-B437-5B18-EA44-3536A2F91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3493365"/>
                <a:ext cx="1734193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5BE65-B7B8-F33F-15FC-1A5DE830D95E}"/>
                  </a:ext>
                </a:extLst>
              </p:cNvPr>
              <p:cNvSpPr txBox="1"/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𝛃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5BE65-B7B8-F33F-15FC-1A5DE830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398AF5-A209-C7BC-BF1F-8840FA5C0002}"/>
                  </a:ext>
                </a:extLst>
              </p:cNvPr>
              <p:cNvSpPr txBox="1"/>
              <p:nvPr/>
            </p:nvSpPr>
            <p:spPr>
              <a:xfrm>
                <a:off x="1101829" y="4678950"/>
                <a:ext cx="2038187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398AF5-A209-C7BC-BF1F-8840FA5C0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4678950"/>
                <a:ext cx="2038187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1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CFE0A0-FDCF-BD96-F0B2-8C4C2482D4EF}"/>
              </a:ext>
            </a:extLst>
          </p:cNvPr>
          <p:cNvCxnSpPr>
            <a:cxnSpLocks/>
          </p:cNvCxnSpPr>
          <p:nvPr/>
        </p:nvCxnSpPr>
        <p:spPr>
          <a:xfrm>
            <a:off x="2961967" y="-3367836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E78C840-55FC-9036-30D5-2F018BA470F9}"/>
              </a:ext>
            </a:extLst>
          </p:cNvPr>
          <p:cNvSpPr txBox="1"/>
          <p:nvPr/>
        </p:nvSpPr>
        <p:spPr>
          <a:xfrm>
            <a:off x="2621356" y="-3685982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0AC1B0-B0B6-B056-E4BD-F1FB14624AAF}"/>
              </a:ext>
            </a:extLst>
          </p:cNvPr>
          <p:cNvSpPr txBox="1"/>
          <p:nvPr/>
        </p:nvSpPr>
        <p:spPr>
          <a:xfrm>
            <a:off x="4805448" y="-3075449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8A32F9-B0B6-690A-4E10-4A39D817635C}"/>
              </a:ext>
            </a:extLst>
          </p:cNvPr>
          <p:cNvSpPr txBox="1"/>
          <p:nvPr/>
        </p:nvSpPr>
        <p:spPr>
          <a:xfrm>
            <a:off x="389935" y="-1663193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046CB6-D4BB-046F-A41F-FD0D07E7485E}"/>
              </a:ext>
            </a:extLst>
          </p:cNvPr>
          <p:cNvSpPr txBox="1"/>
          <p:nvPr/>
        </p:nvSpPr>
        <p:spPr>
          <a:xfrm>
            <a:off x="367442" y="-999752"/>
            <a:ext cx="7127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Partial differentiating  the equation (</a:t>
            </a:r>
            <a:r>
              <a:rPr lang="en-US" sz="2400" dirty="0" err="1"/>
              <a:t>i</a:t>
            </a:r>
            <a:r>
              <a:rPr lang="en-US" sz="2400" dirty="0"/>
              <a:t>) with respect to x,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76B9BF-66B7-A24D-0EAB-B18FB363F443}"/>
              </a:ext>
            </a:extLst>
          </p:cNvPr>
          <p:cNvSpPr txBox="1"/>
          <p:nvPr/>
        </p:nvSpPr>
        <p:spPr>
          <a:xfrm>
            <a:off x="389935" y="325312"/>
            <a:ext cx="55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So,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D82ED7-FBA2-2248-5B7F-08B1507D0E91}"/>
              </a:ext>
            </a:extLst>
          </p:cNvPr>
          <p:cNvCxnSpPr>
            <a:cxnSpLocks/>
          </p:cNvCxnSpPr>
          <p:nvPr/>
        </p:nvCxnSpPr>
        <p:spPr>
          <a:xfrm>
            <a:off x="4805448" y="-1738851"/>
            <a:ext cx="11572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D60AB6D-6534-4EDF-CF9B-800BEB3E7BED}"/>
              </a:ext>
            </a:extLst>
          </p:cNvPr>
          <p:cNvSpPr txBox="1"/>
          <p:nvPr/>
        </p:nvSpPr>
        <p:spPr>
          <a:xfrm>
            <a:off x="5896284" y="-2063526"/>
            <a:ext cx="49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41D4152-3168-A266-B9D7-3AE100BFB023}"/>
                  </a:ext>
                </a:extLst>
              </p:cNvPr>
              <p:cNvSpPr txBox="1"/>
              <p:nvPr/>
            </p:nvSpPr>
            <p:spPr>
              <a:xfrm>
                <a:off x="1101829" y="-913735"/>
                <a:ext cx="1734193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41D4152-3168-A266-B9D7-3AE100BFB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-913735"/>
                <a:ext cx="1734193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07C4B2-504C-85FB-D153-113ABDBEA479}"/>
                  </a:ext>
                </a:extLst>
              </p:cNvPr>
              <p:cNvSpPr txBox="1"/>
              <p:nvPr/>
            </p:nvSpPr>
            <p:spPr>
              <a:xfrm>
                <a:off x="1813723" y="-2244452"/>
                <a:ext cx="290739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𝛃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07C4B2-504C-85FB-D153-113ABDBEA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723" y="-2244452"/>
                <a:ext cx="2907399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81102F-1071-3650-94DC-3B536156894E}"/>
                  </a:ext>
                </a:extLst>
              </p:cNvPr>
              <p:cNvSpPr txBox="1"/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81102F-1071-3650-94DC-3B5361568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09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6E8908-2CB5-0EF8-59C7-A039849E4F11}"/>
              </a:ext>
            </a:extLst>
          </p:cNvPr>
          <p:cNvSpPr txBox="1"/>
          <p:nvPr/>
        </p:nvSpPr>
        <p:spPr>
          <a:xfrm>
            <a:off x="389935" y="1657980"/>
            <a:ext cx="904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Similarly, By partial differentiating Equation (</a:t>
            </a:r>
            <a:r>
              <a:rPr lang="en-US" sz="2400" dirty="0" err="1"/>
              <a:t>i</a:t>
            </a:r>
            <a:r>
              <a:rPr lang="en-US" sz="2400" dirty="0"/>
              <a:t>) with respect to y we get,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EF25F2-6B6C-E7A9-652B-66E2B7042341}"/>
                  </a:ext>
                </a:extLst>
              </p:cNvPr>
              <p:cNvSpPr txBox="1"/>
              <p:nvPr/>
            </p:nvSpPr>
            <p:spPr>
              <a:xfrm>
                <a:off x="1449047" y="2337910"/>
                <a:ext cx="2010294" cy="985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EF25F2-6B6C-E7A9-652B-66E2B704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47" y="2337910"/>
                <a:ext cx="2010294" cy="98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0FB99D-0899-2881-AE52-FC7C500505CF}"/>
              </a:ext>
            </a:extLst>
          </p:cNvPr>
          <p:cNvCxnSpPr>
            <a:cxnSpLocks/>
          </p:cNvCxnSpPr>
          <p:nvPr/>
        </p:nvCxnSpPr>
        <p:spPr>
          <a:xfrm>
            <a:off x="2961967" y="-3238268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7910247-4B11-9756-B0DB-45B1CB447DE2}"/>
              </a:ext>
            </a:extLst>
          </p:cNvPr>
          <p:cNvSpPr txBox="1"/>
          <p:nvPr/>
        </p:nvSpPr>
        <p:spPr>
          <a:xfrm>
            <a:off x="2621356" y="-3946154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D2A425-1740-73E4-408E-5F556B88EB6A}"/>
              </a:ext>
            </a:extLst>
          </p:cNvPr>
          <p:cNvSpPr txBox="1"/>
          <p:nvPr/>
        </p:nvSpPr>
        <p:spPr>
          <a:xfrm>
            <a:off x="4805448" y="-294588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041CB-1C1B-17FC-E90E-C7F4A3580C4E}"/>
                  </a:ext>
                </a:extLst>
              </p:cNvPr>
              <p:cNvSpPr txBox="1"/>
              <p:nvPr/>
            </p:nvSpPr>
            <p:spPr>
              <a:xfrm>
                <a:off x="1768839" y="-1882071"/>
                <a:ext cx="3835794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𝒃𝒚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041CB-1C1B-17FC-E90E-C7F4A3580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39" y="-1882071"/>
                <a:ext cx="3835794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1492798-A1C7-1B59-86DB-CD138F255894}"/>
              </a:ext>
            </a:extLst>
          </p:cNvPr>
          <p:cNvSpPr txBox="1"/>
          <p:nvPr/>
        </p:nvSpPr>
        <p:spPr>
          <a:xfrm>
            <a:off x="389935" y="-1923365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51B216-CFF3-3DC7-3D0D-8A6C144FA690}"/>
              </a:ext>
            </a:extLst>
          </p:cNvPr>
          <p:cNvSpPr txBox="1"/>
          <p:nvPr/>
        </p:nvSpPr>
        <p:spPr>
          <a:xfrm>
            <a:off x="367442" y="-1259924"/>
            <a:ext cx="7127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Partial differentiating  the equation (</a:t>
            </a:r>
            <a:r>
              <a:rPr lang="en-US" sz="2400" dirty="0" err="1"/>
              <a:t>i</a:t>
            </a:r>
            <a:r>
              <a:rPr lang="en-US" sz="2400" dirty="0"/>
              <a:t>) with respect to x,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4D767-359A-0AC7-A04A-63A16A5705D8}"/>
                  </a:ext>
                </a:extLst>
              </p:cNvPr>
              <p:cNvSpPr txBox="1"/>
              <p:nvPr/>
            </p:nvSpPr>
            <p:spPr>
              <a:xfrm>
                <a:off x="1374051" y="-848532"/>
                <a:ext cx="1736501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4D767-359A-0AC7-A04A-63A16A570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51" y="-848532"/>
                <a:ext cx="1736501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D91FCF3-D904-7B55-90F3-E90FA47D18E1}"/>
              </a:ext>
            </a:extLst>
          </p:cNvPr>
          <p:cNvCxnSpPr/>
          <p:nvPr/>
        </p:nvCxnSpPr>
        <p:spPr>
          <a:xfrm>
            <a:off x="5719510" y="-1609283"/>
            <a:ext cx="18505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749617-3697-45DC-DEBC-86B02C7C50A1}"/>
              </a:ext>
            </a:extLst>
          </p:cNvPr>
          <p:cNvSpPr txBox="1"/>
          <p:nvPr/>
        </p:nvSpPr>
        <p:spPr>
          <a:xfrm>
            <a:off x="7570033" y="-1923365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C5871-E9F7-52B1-6A41-978843DBD11D}"/>
              </a:ext>
            </a:extLst>
          </p:cNvPr>
          <p:cNvSpPr txBox="1"/>
          <p:nvPr/>
        </p:nvSpPr>
        <p:spPr>
          <a:xfrm>
            <a:off x="389935" y="325312"/>
            <a:ext cx="55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31C57-AEF1-4448-325F-8EF569B84E55}"/>
                  </a:ext>
                </a:extLst>
              </p:cNvPr>
              <p:cNvSpPr txBox="1"/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31C57-AEF1-4448-325F-8EF569B8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86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6E8908-2CB5-0EF8-59C7-A039849E4F11}"/>
              </a:ext>
            </a:extLst>
          </p:cNvPr>
          <p:cNvSpPr txBox="1"/>
          <p:nvPr/>
        </p:nvSpPr>
        <p:spPr>
          <a:xfrm>
            <a:off x="389935" y="1657980"/>
            <a:ext cx="904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Similarly, By partial differentiating Equation (</a:t>
            </a:r>
            <a:r>
              <a:rPr lang="en-US" sz="2400" dirty="0" err="1"/>
              <a:t>i</a:t>
            </a:r>
            <a:r>
              <a:rPr lang="en-US" sz="2400" dirty="0"/>
              <a:t>) with respect to y we get,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0FB99D-0899-2881-AE52-FC7C500505CF}"/>
              </a:ext>
            </a:extLst>
          </p:cNvPr>
          <p:cNvCxnSpPr>
            <a:cxnSpLocks/>
          </p:cNvCxnSpPr>
          <p:nvPr/>
        </p:nvCxnSpPr>
        <p:spPr>
          <a:xfrm>
            <a:off x="2961967" y="-3238268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7910247-4B11-9756-B0DB-45B1CB447DE2}"/>
              </a:ext>
            </a:extLst>
          </p:cNvPr>
          <p:cNvSpPr txBox="1"/>
          <p:nvPr/>
        </p:nvSpPr>
        <p:spPr>
          <a:xfrm>
            <a:off x="2621356" y="-3946154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D2A425-1740-73E4-408E-5F556B88EB6A}"/>
              </a:ext>
            </a:extLst>
          </p:cNvPr>
          <p:cNvSpPr txBox="1"/>
          <p:nvPr/>
        </p:nvSpPr>
        <p:spPr>
          <a:xfrm>
            <a:off x="4805448" y="-294588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041CB-1C1B-17FC-E90E-C7F4A3580C4E}"/>
                  </a:ext>
                </a:extLst>
              </p:cNvPr>
              <p:cNvSpPr txBox="1"/>
              <p:nvPr/>
            </p:nvSpPr>
            <p:spPr>
              <a:xfrm>
                <a:off x="1768839" y="-1882071"/>
                <a:ext cx="3835794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𝒃𝒚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041CB-1C1B-17FC-E90E-C7F4A3580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39" y="-1882071"/>
                <a:ext cx="3835794" cy="440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1492798-A1C7-1B59-86DB-CD138F255894}"/>
              </a:ext>
            </a:extLst>
          </p:cNvPr>
          <p:cNvSpPr txBox="1"/>
          <p:nvPr/>
        </p:nvSpPr>
        <p:spPr>
          <a:xfrm>
            <a:off x="389935" y="-1923365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51B216-CFF3-3DC7-3D0D-8A6C144FA690}"/>
              </a:ext>
            </a:extLst>
          </p:cNvPr>
          <p:cNvSpPr txBox="1"/>
          <p:nvPr/>
        </p:nvSpPr>
        <p:spPr>
          <a:xfrm>
            <a:off x="367442" y="-1259924"/>
            <a:ext cx="7127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Partial differentiating  the equation (</a:t>
            </a:r>
            <a:r>
              <a:rPr lang="en-US" sz="2400" dirty="0" err="1"/>
              <a:t>i</a:t>
            </a:r>
            <a:r>
              <a:rPr lang="en-US" sz="2400" dirty="0"/>
              <a:t>) with respect to x,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4D767-359A-0AC7-A04A-63A16A5705D8}"/>
                  </a:ext>
                </a:extLst>
              </p:cNvPr>
              <p:cNvSpPr txBox="1"/>
              <p:nvPr/>
            </p:nvSpPr>
            <p:spPr>
              <a:xfrm>
                <a:off x="1374051" y="-848532"/>
                <a:ext cx="1736501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4D767-359A-0AC7-A04A-63A16A570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51" y="-848532"/>
                <a:ext cx="1736501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D91FCF3-D904-7B55-90F3-E90FA47D18E1}"/>
              </a:ext>
            </a:extLst>
          </p:cNvPr>
          <p:cNvCxnSpPr/>
          <p:nvPr/>
        </p:nvCxnSpPr>
        <p:spPr>
          <a:xfrm>
            <a:off x="5719510" y="-1609283"/>
            <a:ext cx="18505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749617-3697-45DC-DEBC-86B02C7C50A1}"/>
              </a:ext>
            </a:extLst>
          </p:cNvPr>
          <p:cNvSpPr txBox="1"/>
          <p:nvPr/>
        </p:nvSpPr>
        <p:spPr>
          <a:xfrm>
            <a:off x="7570033" y="-1923365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12AB2-6883-D8B7-D289-A1A94EE8281E}"/>
              </a:ext>
            </a:extLst>
          </p:cNvPr>
          <p:cNvSpPr txBox="1"/>
          <p:nvPr/>
        </p:nvSpPr>
        <p:spPr>
          <a:xfrm>
            <a:off x="389935" y="325312"/>
            <a:ext cx="55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A947E-D1A3-E2A6-A3CF-3F8471C0F12C}"/>
                  </a:ext>
                </a:extLst>
              </p:cNvPr>
              <p:cNvSpPr txBox="1"/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A947E-D1A3-E2A6-A3CF-3F8471C0F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24C53-1D13-C836-FAA4-20A8567F2A0B}"/>
                  </a:ext>
                </a:extLst>
              </p:cNvPr>
              <p:cNvSpPr txBox="1"/>
              <p:nvPr/>
            </p:nvSpPr>
            <p:spPr>
              <a:xfrm>
                <a:off x="1449047" y="2337910"/>
                <a:ext cx="2010294" cy="985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24C53-1D13-C836-FAA4-20A8567F2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47" y="2337910"/>
                <a:ext cx="2010294" cy="985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65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015084-6506-340E-E784-C27FB9D5FB80}"/>
                  </a:ext>
                </a:extLst>
              </p:cNvPr>
              <p:cNvSpPr txBox="1"/>
              <p:nvPr/>
            </p:nvSpPr>
            <p:spPr>
              <a:xfrm>
                <a:off x="389935" y="3275259"/>
                <a:ext cx="780803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By substituting Value 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3C5C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3C5C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 equation </a:t>
                </a:r>
                <a:r>
                  <a:rPr lang="en-US" sz="2400" b="1" dirty="0">
                    <a:solidFill>
                      <a:srgbClr val="FF3C5C"/>
                    </a:solidFill>
                  </a:rPr>
                  <a:t>(</a:t>
                </a:r>
                <a:r>
                  <a:rPr lang="en-US" sz="2400" b="1" dirty="0" err="1">
                    <a:solidFill>
                      <a:srgbClr val="FF3C5C"/>
                    </a:solidFill>
                  </a:rPr>
                  <a:t>i</a:t>
                </a:r>
                <a:r>
                  <a:rPr lang="en-US" sz="2400" b="1" dirty="0">
                    <a:solidFill>
                      <a:srgbClr val="FF3C5C"/>
                    </a:solidFill>
                  </a:rPr>
                  <a:t>)</a:t>
                </a:r>
                <a:r>
                  <a:rPr lang="en-US" sz="2400" dirty="0"/>
                  <a:t>, We get,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015084-6506-340E-E784-C27FB9D5F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35" y="3275259"/>
                <a:ext cx="7808035" cy="573427"/>
              </a:xfrm>
              <a:prstGeom prst="rect">
                <a:avLst/>
              </a:prstGeom>
              <a:blipFill>
                <a:blip r:embed="rId3"/>
                <a:stretch>
                  <a:fillRect l="-1249" r="-11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0FB99D-0899-2881-AE52-FC7C500505CF}"/>
              </a:ext>
            </a:extLst>
          </p:cNvPr>
          <p:cNvCxnSpPr>
            <a:cxnSpLocks/>
          </p:cNvCxnSpPr>
          <p:nvPr/>
        </p:nvCxnSpPr>
        <p:spPr>
          <a:xfrm>
            <a:off x="2961967" y="-3238268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7910247-4B11-9756-B0DB-45B1CB447DE2}"/>
              </a:ext>
            </a:extLst>
          </p:cNvPr>
          <p:cNvSpPr txBox="1"/>
          <p:nvPr/>
        </p:nvSpPr>
        <p:spPr>
          <a:xfrm>
            <a:off x="2621356" y="-3946154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D2A425-1740-73E4-408E-5F556B88EB6A}"/>
              </a:ext>
            </a:extLst>
          </p:cNvPr>
          <p:cNvSpPr txBox="1"/>
          <p:nvPr/>
        </p:nvSpPr>
        <p:spPr>
          <a:xfrm>
            <a:off x="4805448" y="-294588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041CB-1C1B-17FC-E90E-C7F4A3580C4E}"/>
                  </a:ext>
                </a:extLst>
              </p:cNvPr>
              <p:cNvSpPr txBox="1"/>
              <p:nvPr/>
            </p:nvSpPr>
            <p:spPr>
              <a:xfrm>
                <a:off x="1768839" y="-1882071"/>
                <a:ext cx="3835794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𝒃𝒚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041CB-1C1B-17FC-E90E-C7F4A3580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39" y="-1882071"/>
                <a:ext cx="3835794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1492798-A1C7-1B59-86DB-CD138F255894}"/>
              </a:ext>
            </a:extLst>
          </p:cNvPr>
          <p:cNvSpPr txBox="1"/>
          <p:nvPr/>
        </p:nvSpPr>
        <p:spPr>
          <a:xfrm>
            <a:off x="389935" y="-1923365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51B216-CFF3-3DC7-3D0D-8A6C144FA690}"/>
              </a:ext>
            </a:extLst>
          </p:cNvPr>
          <p:cNvSpPr txBox="1"/>
          <p:nvPr/>
        </p:nvSpPr>
        <p:spPr>
          <a:xfrm>
            <a:off x="367442" y="-1259924"/>
            <a:ext cx="7127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Partial differentiating  the equation (</a:t>
            </a:r>
            <a:r>
              <a:rPr lang="en-US" sz="2400" dirty="0" err="1"/>
              <a:t>i</a:t>
            </a:r>
            <a:r>
              <a:rPr lang="en-US" sz="2400" dirty="0"/>
              <a:t>) with respect to x,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4D767-359A-0AC7-A04A-63A16A5705D8}"/>
                  </a:ext>
                </a:extLst>
              </p:cNvPr>
              <p:cNvSpPr txBox="1"/>
              <p:nvPr/>
            </p:nvSpPr>
            <p:spPr>
              <a:xfrm>
                <a:off x="1374051" y="-848532"/>
                <a:ext cx="1736501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4D767-359A-0AC7-A04A-63A16A570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51" y="-848532"/>
                <a:ext cx="1736501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D91FCF3-D904-7B55-90F3-E90FA47D18E1}"/>
              </a:ext>
            </a:extLst>
          </p:cNvPr>
          <p:cNvCxnSpPr/>
          <p:nvPr/>
        </p:nvCxnSpPr>
        <p:spPr>
          <a:xfrm>
            <a:off x="5719510" y="-1609283"/>
            <a:ext cx="18505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749617-3697-45DC-DEBC-86B02C7C50A1}"/>
              </a:ext>
            </a:extLst>
          </p:cNvPr>
          <p:cNvSpPr txBox="1"/>
          <p:nvPr/>
        </p:nvSpPr>
        <p:spPr>
          <a:xfrm>
            <a:off x="7570033" y="-1923365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3C370-2872-3618-48D7-462309E84BF7}"/>
              </a:ext>
            </a:extLst>
          </p:cNvPr>
          <p:cNvSpPr txBox="1"/>
          <p:nvPr/>
        </p:nvSpPr>
        <p:spPr>
          <a:xfrm>
            <a:off x="389935" y="1657980"/>
            <a:ext cx="904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Similarly, By partial differentiating Equation (</a:t>
            </a:r>
            <a:r>
              <a:rPr lang="en-US" sz="2400" dirty="0" err="1"/>
              <a:t>i</a:t>
            </a:r>
            <a:r>
              <a:rPr lang="en-US" sz="2400" dirty="0"/>
              <a:t>) with respect to y we get,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0B304-A87E-3BFF-B580-C32C32B2BEAE}"/>
              </a:ext>
            </a:extLst>
          </p:cNvPr>
          <p:cNvSpPr txBox="1"/>
          <p:nvPr/>
        </p:nvSpPr>
        <p:spPr>
          <a:xfrm>
            <a:off x="389935" y="325312"/>
            <a:ext cx="55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CEFAB-CDE9-CF1E-02B1-98FB4720B198}"/>
                  </a:ext>
                </a:extLst>
              </p:cNvPr>
              <p:cNvSpPr txBox="1"/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CEFAB-CDE9-CF1E-02B1-98FB4720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D80FAB-C055-0722-886E-32F888A3FAF4}"/>
                  </a:ext>
                </a:extLst>
              </p:cNvPr>
              <p:cNvSpPr txBox="1"/>
              <p:nvPr/>
            </p:nvSpPr>
            <p:spPr>
              <a:xfrm>
                <a:off x="1449047" y="2337910"/>
                <a:ext cx="2010294" cy="985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D80FAB-C055-0722-886E-32F888A3F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47" y="2337910"/>
                <a:ext cx="2010294" cy="9852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FCE016-2C75-234E-E405-6391AB43671E}"/>
                  </a:ext>
                </a:extLst>
              </p:cNvPr>
              <p:cNvSpPr txBox="1"/>
              <p:nvPr/>
            </p:nvSpPr>
            <p:spPr>
              <a:xfrm>
                <a:off x="1374051" y="4179041"/>
                <a:ext cx="388619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num>
                            <m:den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d>
                      <m:r>
                        <a:rPr lang="en-US" sz="2800" b="1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num>
                            <m:den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den>
                          </m:f>
                        </m:e>
                      </m:d>
                      <m:r>
                        <a:rPr lang="en-US" sz="2800" b="1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FCE016-2C75-234E-E405-6391AB43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51" y="4179041"/>
                <a:ext cx="3886192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011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6E8908-2CB5-0EF8-59C7-A039849E4F11}"/>
              </a:ext>
            </a:extLst>
          </p:cNvPr>
          <p:cNvSpPr txBox="1"/>
          <p:nvPr/>
        </p:nvSpPr>
        <p:spPr>
          <a:xfrm>
            <a:off x="389935" y="1657980"/>
            <a:ext cx="904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Similarly, By partial differentiating Equation (</a:t>
            </a:r>
            <a:r>
              <a:rPr lang="en-US" sz="2400" dirty="0" err="1"/>
              <a:t>i</a:t>
            </a:r>
            <a:r>
              <a:rPr lang="en-US" sz="2400" dirty="0"/>
              <a:t>) with respect to y we get,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0FB99D-0899-2881-AE52-FC7C500505CF}"/>
              </a:ext>
            </a:extLst>
          </p:cNvPr>
          <p:cNvCxnSpPr>
            <a:cxnSpLocks/>
          </p:cNvCxnSpPr>
          <p:nvPr/>
        </p:nvCxnSpPr>
        <p:spPr>
          <a:xfrm>
            <a:off x="2961967" y="-3238268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7910247-4B11-9756-B0DB-45B1CB447DE2}"/>
              </a:ext>
            </a:extLst>
          </p:cNvPr>
          <p:cNvSpPr txBox="1"/>
          <p:nvPr/>
        </p:nvSpPr>
        <p:spPr>
          <a:xfrm>
            <a:off x="2621356" y="-3946154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D2A425-1740-73E4-408E-5F556B88EB6A}"/>
              </a:ext>
            </a:extLst>
          </p:cNvPr>
          <p:cNvSpPr txBox="1"/>
          <p:nvPr/>
        </p:nvSpPr>
        <p:spPr>
          <a:xfrm>
            <a:off x="4805448" y="-294588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041CB-1C1B-17FC-E90E-C7F4A3580C4E}"/>
                  </a:ext>
                </a:extLst>
              </p:cNvPr>
              <p:cNvSpPr txBox="1"/>
              <p:nvPr/>
            </p:nvSpPr>
            <p:spPr>
              <a:xfrm>
                <a:off x="1768839" y="-1882071"/>
                <a:ext cx="3835794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𝒃𝒚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041CB-1C1B-17FC-E90E-C7F4A3580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39" y="-1882071"/>
                <a:ext cx="3835794" cy="440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1492798-A1C7-1B59-86DB-CD138F255894}"/>
              </a:ext>
            </a:extLst>
          </p:cNvPr>
          <p:cNvSpPr txBox="1"/>
          <p:nvPr/>
        </p:nvSpPr>
        <p:spPr>
          <a:xfrm>
            <a:off x="389935" y="-1923365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51B216-CFF3-3DC7-3D0D-8A6C144FA690}"/>
              </a:ext>
            </a:extLst>
          </p:cNvPr>
          <p:cNvSpPr txBox="1"/>
          <p:nvPr/>
        </p:nvSpPr>
        <p:spPr>
          <a:xfrm>
            <a:off x="367442" y="-1259924"/>
            <a:ext cx="7127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Partial differentiating  the equation (</a:t>
            </a:r>
            <a:r>
              <a:rPr lang="en-US" sz="2400" dirty="0" err="1"/>
              <a:t>i</a:t>
            </a:r>
            <a:r>
              <a:rPr lang="en-US" sz="2400" dirty="0"/>
              <a:t>) with respect to x,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4D767-359A-0AC7-A04A-63A16A5705D8}"/>
                  </a:ext>
                </a:extLst>
              </p:cNvPr>
              <p:cNvSpPr txBox="1"/>
              <p:nvPr/>
            </p:nvSpPr>
            <p:spPr>
              <a:xfrm>
                <a:off x="1374051" y="-848532"/>
                <a:ext cx="1736501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74D767-359A-0AC7-A04A-63A16A570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51" y="-848532"/>
                <a:ext cx="1736501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D91FCF3-D904-7B55-90F3-E90FA47D18E1}"/>
              </a:ext>
            </a:extLst>
          </p:cNvPr>
          <p:cNvCxnSpPr/>
          <p:nvPr/>
        </p:nvCxnSpPr>
        <p:spPr>
          <a:xfrm>
            <a:off x="5719510" y="-1609283"/>
            <a:ext cx="18505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749617-3697-45DC-DEBC-86B02C7C50A1}"/>
              </a:ext>
            </a:extLst>
          </p:cNvPr>
          <p:cNvSpPr txBox="1"/>
          <p:nvPr/>
        </p:nvSpPr>
        <p:spPr>
          <a:xfrm>
            <a:off x="7570033" y="-1923365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975990-7AD5-FA1F-DFB4-458282D5A86A}"/>
              </a:ext>
            </a:extLst>
          </p:cNvPr>
          <p:cNvSpPr txBox="1"/>
          <p:nvPr/>
        </p:nvSpPr>
        <p:spPr>
          <a:xfrm>
            <a:off x="389935" y="5544181"/>
            <a:ext cx="9455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equation is a </a:t>
            </a:r>
            <a:r>
              <a:rPr lang="en-US" sz="2400" dirty="0">
                <a:solidFill>
                  <a:srgbClr val="FF3C5C"/>
                </a:solidFill>
              </a:rPr>
              <a:t>partial differential equation</a:t>
            </a:r>
            <a:r>
              <a:rPr lang="en-US" sz="2400" dirty="0"/>
              <a:t> generated from </a:t>
            </a:r>
            <a:r>
              <a:rPr lang="en-US" sz="2400" dirty="0">
                <a:solidFill>
                  <a:srgbClr val="FF3C5C"/>
                </a:solidFill>
              </a:rPr>
              <a:t>equation (</a:t>
            </a:r>
            <a:r>
              <a:rPr lang="en-US" sz="2400" dirty="0" err="1">
                <a:solidFill>
                  <a:srgbClr val="FF3C5C"/>
                </a:solidFill>
              </a:rPr>
              <a:t>i</a:t>
            </a:r>
            <a:r>
              <a:rPr lang="en-US" sz="2400" dirty="0">
                <a:solidFill>
                  <a:srgbClr val="FF3C5C"/>
                </a:solidFill>
              </a:rPr>
              <a:t>)</a:t>
            </a:r>
            <a:r>
              <a:rPr lang="en-US" sz="2400" dirty="0"/>
              <a:t> </a:t>
            </a:r>
          </a:p>
          <a:p>
            <a:r>
              <a:rPr lang="en-US" sz="2400" dirty="0"/>
              <a:t>by using </a:t>
            </a:r>
            <a:r>
              <a:rPr lang="en-US" sz="2400" dirty="0">
                <a:solidFill>
                  <a:srgbClr val="FF3C5C"/>
                </a:solidFill>
              </a:rPr>
              <a:t>Elimination of arbitrary constants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8E5E5-32BF-1B93-9D40-37941BAD9148}"/>
              </a:ext>
            </a:extLst>
          </p:cNvPr>
          <p:cNvSpPr txBox="1"/>
          <p:nvPr/>
        </p:nvSpPr>
        <p:spPr>
          <a:xfrm>
            <a:off x="389935" y="325312"/>
            <a:ext cx="55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D16EA7-459E-A949-1603-4502625F508B}"/>
                  </a:ext>
                </a:extLst>
              </p:cNvPr>
              <p:cNvSpPr txBox="1"/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D16EA7-459E-A949-1603-4502625F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29" y="661590"/>
                <a:ext cx="2038187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26EB53-0BD3-A3FD-8501-2D642304A85E}"/>
                  </a:ext>
                </a:extLst>
              </p:cNvPr>
              <p:cNvSpPr txBox="1"/>
              <p:nvPr/>
            </p:nvSpPr>
            <p:spPr>
              <a:xfrm>
                <a:off x="1449047" y="2337910"/>
                <a:ext cx="2010294" cy="985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26EB53-0BD3-A3FD-8501-2D642304A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47" y="2337910"/>
                <a:ext cx="2010294" cy="985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6613C-37AC-F48D-79AB-EF7193708A86}"/>
                  </a:ext>
                </a:extLst>
              </p:cNvPr>
              <p:cNvSpPr txBox="1"/>
              <p:nvPr/>
            </p:nvSpPr>
            <p:spPr>
              <a:xfrm>
                <a:off x="1374051" y="4179041"/>
                <a:ext cx="3929474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num>
                            <m:den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d>
                      <m:r>
                        <a:rPr lang="en-US" sz="2800" b="1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num>
                            <m:den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den>
                          </m:f>
                        </m:e>
                      </m:d>
                      <m:r>
                        <a:rPr lang="en-US" sz="2800" b="1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6613C-37AC-F48D-79AB-EF719370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51" y="4179041"/>
                <a:ext cx="3929474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39C2D2-240D-E582-EE2A-948BCA25AAC4}"/>
                  </a:ext>
                </a:extLst>
              </p:cNvPr>
              <p:cNvSpPr txBox="1"/>
              <p:nvPr/>
            </p:nvSpPr>
            <p:spPr>
              <a:xfrm>
                <a:off x="389935" y="3275259"/>
                <a:ext cx="780803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By substituting Value 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3C5C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3C5C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 equation </a:t>
                </a:r>
                <a:r>
                  <a:rPr lang="en-US" sz="2400" b="1" dirty="0">
                    <a:solidFill>
                      <a:srgbClr val="FF3C5C"/>
                    </a:solidFill>
                  </a:rPr>
                  <a:t>(</a:t>
                </a:r>
                <a:r>
                  <a:rPr lang="en-US" sz="2400" b="1" dirty="0" err="1">
                    <a:solidFill>
                      <a:srgbClr val="FF3C5C"/>
                    </a:solidFill>
                  </a:rPr>
                  <a:t>i</a:t>
                </a:r>
                <a:r>
                  <a:rPr lang="en-US" sz="2400" b="1" dirty="0">
                    <a:solidFill>
                      <a:srgbClr val="FF3C5C"/>
                    </a:solidFill>
                  </a:rPr>
                  <a:t>)</a:t>
                </a:r>
                <a:r>
                  <a:rPr lang="en-US" sz="2400" dirty="0"/>
                  <a:t>, We get,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39C2D2-240D-E582-EE2A-948BCA25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35" y="3275259"/>
                <a:ext cx="7808035" cy="573427"/>
              </a:xfrm>
              <a:prstGeom prst="rect">
                <a:avLst/>
              </a:prstGeom>
              <a:blipFill>
                <a:blip r:embed="rId8"/>
                <a:stretch>
                  <a:fillRect l="-1249" r="-11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34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971841" y="2921168"/>
            <a:ext cx="101120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ebas" panose="020B0606020202050201" pitchFamily="34" charset="0"/>
              </a:rPr>
              <a:t>Elimination of </a:t>
            </a:r>
            <a:r>
              <a:rPr lang="en-US" sz="6000" dirty="0">
                <a:solidFill>
                  <a:srgbClr val="FF0066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</p:spTree>
    <p:extLst>
      <p:ext uri="{BB962C8B-B14F-4D97-AF65-F5344CB8AC3E}">
        <p14:creationId xmlns:p14="http://schemas.microsoft.com/office/powerpoint/2010/main" val="112663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39BCAE-CD2B-5544-5FAB-22A52C73BF51}"/>
              </a:ext>
            </a:extLst>
          </p:cNvPr>
          <p:cNvCxnSpPr>
            <a:cxnSpLocks/>
          </p:cNvCxnSpPr>
          <p:nvPr/>
        </p:nvCxnSpPr>
        <p:spPr>
          <a:xfrm>
            <a:off x="6096000" y="3982998"/>
            <a:ext cx="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A1E94E-078C-39E6-CF2F-D2849FEAE464}"/>
              </a:ext>
            </a:extLst>
          </p:cNvPr>
          <p:cNvSpPr txBox="1"/>
          <p:nvPr/>
        </p:nvSpPr>
        <p:spPr>
          <a:xfrm>
            <a:off x="3100952" y="3858185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bas" panose="020B0606020202050201" pitchFamily="34" charset="0"/>
              </a:rPr>
              <a:t>Shahriar M. oishik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4A822-B746-FFFC-2663-31BE61593BED}"/>
              </a:ext>
            </a:extLst>
          </p:cNvPr>
          <p:cNvSpPr txBox="1"/>
          <p:nvPr/>
        </p:nvSpPr>
        <p:spPr>
          <a:xfrm>
            <a:off x="3277210" y="4206626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2023-3-60-073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C01DB-99DD-3171-2F98-0F26230CFE5B}"/>
              </a:ext>
            </a:extLst>
          </p:cNvPr>
          <p:cNvSpPr txBox="1"/>
          <p:nvPr/>
        </p:nvSpPr>
        <p:spPr>
          <a:xfrm>
            <a:off x="3409786" y="4482428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Department of CSE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87EF9-3DF1-41FE-19B1-4DE920089BF5}"/>
              </a:ext>
            </a:extLst>
          </p:cNvPr>
          <p:cNvSpPr txBox="1"/>
          <p:nvPr/>
        </p:nvSpPr>
        <p:spPr>
          <a:xfrm>
            <a:off x="3442391" y="5106505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  <a:latin typeface="Bebas" panose="020B0606020202050201" pitchFamily="34" charset="0"/>
              </a:rPr>
              <a:t>Afra sultana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D748B-38A6-5DD7-051F-677E863349AB}"/>
              </a:ext>
            </a:extLst>
          </p:cNvPr>
          <p:cNvSpPr txBox="1"/>
          <p:nvPr/>
        </p:nvSpPr>
        <p:spPr>
          <a:xfrm>
            <a:off x="3292200" y="5427111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3C5C"/>
                </a:solidFill>
                <a:latin typeface="Aptos" panose="020B0004020202020204" pitchFamily="34" charset="0"/>
              </a:rPr>
              <a:t>2023-3-60-300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91EEC-0385-B2B3-D2A6-B9971DB3A8F0}"/>
              </a:ext>
            </a:extLst>
          </p:cNvPr>
          <p:cNvSpPr txBox="1"/>
          <p:nvPr/>
        </p:nvSpPr>
        <p:spPr>
          <a:xfrm>
            <a:off x="3409786" y="5702913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C5C"/>
                </a:solidFill>
              </a:rPr>
              <a:t>Department of CSE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12886-39A0-CB55-B02C-C3117DEDEE23}"/>
              </a:ext>
            </a:extLst>
          </p:cNvPr>
          <p:cNvSpPr txBox="1"/>
          <p:nvPr/>
        </p:nvSpPr>
        <p:spPr>
          <a:xfrm>
            <a:off x="7030886" y="3822954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  <a:latin typeface="Bebas" panose="020B0606020202050201" pitchFamily="34" charset="0"/>
              </a:rPr>
              <a:t>Maria </a:t>
            </a:r>
            <a:r>
              <a:rPr lang="en-US" sz="2800" dirty="0" err="1">
                <a:solidFill>
                  <a:srgbClr val="FF3C5C"/>
                </a:solidFill>
                <a:latin typeface="Bebas" panose="020B0606020202050201" pitchFamily="34" charset="0"/>
              </a:rPr>
              <a:t>nur</a:t>
            </a:r>
            <a:endParaRPr lang="en-US" sz="2800" dirty="0">
              <a:solidFill>
                <a:srgbClr val="FF3C5C"/>
              </a:solidFill>
              <a:latin typeface="Bebas" panose="020B0606020202050201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B0228-C073-8F5D-FA70-F82E3D9154CD}"/>
              </a:ext>
            </a:extLst>
          </p:cNvPr>
          <p:cNvSpPr txBox="1"/>
          <p:nvPr/>
        </p:nvSpPr>
        <p:spPr>
          <a:xfrm>
            <a:off x="6661322" y="4171395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3C5C"/>
                </a:solidFill>
                <a:latin typeface="Aptos" panose="020B0004020202020204" pitchFamily="34" charset="0"/>
              </a:rPr>
              <a:t>2023-3-60-551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6748A-C0D7-B612-9E2A-842B83880915}"/>
              </a:ext>
            </a:extLst>
          </p:cNvPr>
          <p:cNvSpPr txBox="1"/>
          <p:nvPr/>
        </p:nvSpPr>
        <p:spPr>
          <a:xfrm>
            <a:off x="6772596" y="4431463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C5C"/>
                </a:solidFill>
              </a:rPr>
              <a:t>Department of CSE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7C48E-00B6-A5AD-405D-D4E1365431D9}"/>
              </a:ext>
            </a:extLst>
          </p:cNvPr>
          <p:cNvSpPr txBox="1"/>
          <p:nvPr/>
        </p:nvSpPr>
        <p:spPr>
          <a:xfrm>
            <a:off x="7310797" y="5002402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bas" panose="020B0606020202050201" pitchFamily="34" charset="0"/>
              </a:rPr>
              <a:t>Ahmed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116AE-8081-54B5-7F90-8AC5395AF2F6}"/>
              </a:ext>
            </a:extLst>
          </p:cNvPr>
          <p:cNvSpPr txBox="1"/>
          <p:nvPr/>
        </p:nvSpPr>
        <p:spPr>
          <a:xfrm>
            <a:off x="6793898" y="5329178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2023-3-60-128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E9F4-7D0D-E7F5-F4BB-1EF84F0B1D5E}"/>
              </a:ext>
            </a:extLst>
          </p:cNvPr>
          <p:cNvSpPr txBox="1"/>
          <p:nvPr/>
        </p:nvSpPr>
        <p:spPr>
          <a:xfrm>
            <a:off x="6881504" y="5605348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Department of CSE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137B57-C299-AEBD-0C9A-05945A0726E3}"/>
              </a:ext>
            </a:extLst>
          </p:cNvPr>
          <p:cNvCxnSpPr>
            <a:cxnSpLocks/>
          </p:cNvCxnSpPr>
          <p:nvPr/>
        </p:nvCxnSpPr>
        <p:spPr>
          <a:xfrm>
            <a:off x="6095999" y="3704758"/>
            <a:ext cx="0" cy="2516160"/>
          </a:xfrm>
          <a:prstGeom prst="line">
            <a:avLst/>
          </a:prstGeom>
          <a:ln w="38100">
            <a:solidFill>
              <a:srgbClr val="FF3C5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BECD9-4A05-4A98-85D8-EC5092353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6" y="100096"/>
            <a:ext cx="5696887" cy="28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4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61967" y="103926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621356" y="331378"/>
            <a:ext cx="6800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833475" y="133165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206172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61967" y="103926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621356" y="331378"/>
            <a:ext cx="6800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833475" y="133165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170B3-9515-6BA1-704A-35411E253111}"/>
              </a:ext>
            </a:extLst>
          </p:cNvPr>
          <p:cNvSpPr txBox="1"/>
          <p:nvPr/>
        </p:nvSpPr>
        <p:spPr>
          <a:xfrm>
            <a:off x="376324" y="2290142"/>
            <a:ext cx="114393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In some cases, an equation may contain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rather than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constants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therefore by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eliminating 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from the given equation we can derive the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corresponding partial differential equation.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6972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61967" y="103926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621356" y="331378"/>
            <a:ext cx="6800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833475" y="133165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170B3-9515-6BA1-704A-35411E253111}"/>
              </a:ext>
            </a:extLst>
          </p:cNvPr>
          <p:cNvSpPr txBox="1"/>
          <p:nvPr/>
        </p:nvSpPr>
        <p:spPr>
          <a:xfrm>
            <a:off x="376324" y="2290142"/>
            <a:ext cx="114393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In some cases, an equation may contain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rather than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constants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therefore by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eliminating 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from the given equation we can derive the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corresponding partial differential equation.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algn="ctr"/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37CA4-8D63-302E-639A-FD990065FD8B}"/>
              </a:ext>
            </a:extLst>
          </p:cNvPr>
          <p:cNvSpPr txBox="1"/>
          <p:nvPr/>
        </p:nvSpPr>
        <p:spPr>
          <a:xfrm>
            <a:off x="903608" y="3633352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bas" panose="020B0606020202050201" pitchFamily="34" charset="0"/>
              </a:rPr>
              <a:t>Example: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/>
              <p:nvPr/>
            </p:nvSpPr>
            <p:spPr>
              <a:xfrm>
                <a:off x="2338009" y="4221957"/>
                <a:ext cx="334450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Given,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𝒛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𝝋</m:t>
                    </m:r>
                    <m:d>
                      <m:d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09" y="4221957"/>
                <a:ext cx="3344505" cy="509178"/>
              </a:xfrm>
              <a:prstGeom prst="rect">
                <a:avLst/>
              </a:prstGeom>
              <a:blipFill>
                <a:blip r:embed="rId3"/>
                <a:stretch>
                  <a:fillRect l="-2920" t="-6024" b="-2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/>
              <p:nvPr/>
            </p:nvSpPr>
            <p:spPr>
              <a:xfrm>
                <a:off x="2338009" y="4741157"/>
                <a:ext cx="708027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z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x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y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therefore we can denote,</a:t>
                </a:r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09" y="4741157"/>
                <a:ext cx="7080272" cy="446276"/>
              </a:xfrm>
              <a:prstGeom prst="rect">
                <a:avLst/>
              </a:prstGeom>
              <a:blipFill>
                <a:blip r:embed="rId4"/>
                <a:stretch>
                  <a:fillRect t="-13699" r="-517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/>
              <p:nvPr/>
            </p:nvSpPr>
            <p:spPr>
              <a:xfrm>
                <a:off x="4010261" y="5129061"/>
                <a:ext cx="1210010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261" y="5129061"/>
                <a:ext cx="12100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/>
              <p:nvPr/>
            </p:nvSpPr>
            <p:spPr>
              <a:xfrm>
                <a:off x="5878145" y="5093360"/>
                <a:ext cx="1211614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45" y="5093360"/>
                <a:ext cx="1211614" cy="857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277341-665E-6F2C-5F8D-761C625E3223}"/>
              </a:ext>
            </a:extLst>
          </p:cNvPr>
          <p:cNvCxnSpPr/>
          <p:nvPr/>
        </p:nvCxnSpPr>
        <p:spPr>
          <a:xfrm>
            <a:off x="5682514" y="4527030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BB993B-CE76-D9CF-6ACD-73609D84320F}"/>
              </a:ext>
            </a:extLst>
          </p:cNvPr>
          <p:cNvSpPr txBox="1"/>
          <p:nvPr/>
        </p:nvSpPr>
        <p:spPr>
          <a:xfrm>
            <a:off x="7116311" y="426542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445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16997" y="-305304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576386" y="-3760930"/>
            <a:ext cx="6800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788505" y="-2760657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170B3-9515-6BA1-704A-35411E253111}"/>
              </a:ext>
            </a:extLst>
          </p:cNvPr>
          <p:cNvSpPr txBox="1"/>
          <p:nvPr/>
        </p:nvSpPr>
        <p:spPr>
          <a:xfrm>
            <a:off x="331354" y="-1802166"/>
            <a:ext cx="114393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In some cases, an equation may contain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rather than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constants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therefore by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eliminating 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from the given equation we can derive the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corresponding partial differential equation.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algn="ctr"/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37CA4-8D63-302E-639A-FD990065FD8B}"/>
              </a:ext>
            </a:extLst>
          </p:cNvPr>
          <p:cNvSpPr txBox="1"/>
          <p:nvPr/>
        </p:nvSpPr>
        <p:spPr>
          <a:xfrm>
            <a:off x="858638" y="-458956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bas" panose="020B0606020202050201" pitchFamily="34" charset="0"/>
              </a:rPr>
              <a:t>Example: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/>
              <p:nvPr/>
            </p:nvSpPr>
            <p:spPr>
              <a:xfrm>
                <a:off x="2293039" y="129649"/>
                <a:ext cx="334450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Given,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𝒛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𝝋</m:t>
                    </m:r>
                    <m:d>
                      <m:d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129649"/>
                <a:ext cx="3344505" cy="509178"/>
              </a:xfrm>
              <a:prstGeom prst="rect">
                <a:avLst/>
              </a:prstGeom>
              <a:blipFill>
                <a:blip r:embed="rId3"/>
                <a:stretch>
                  <a:fillRect l="-2732" t="-5952" b="-2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/>
              <p:nvPr/>
            </p:nvSpPr>
            <p:spPr>
              <a:xfrm>
                <a:off x="2293039" y="648849"/>
                <a:ext cx="708027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z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x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y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therefore we can denote,</a:t>
                </a:r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648849"/>
                <a:ext cx="7080272" cy="446276"/>
              </a:xfrm>
              <a:prstGeom prst="rect">
                <a:avLst/>
              </a:prstGeom>
              <a:blipFill>
                <a:blip r:embed="rId4"/>
                <a:stretch>
                  <a:fillRect t="-12162" r="-516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/>
              <p:nvPr/>
            </p:nvSpPr>
            <p:spPr>
              <a:xfrm>
                <a:off x="3965291" y="1036753"/>
                <a:ext cx="1210010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1" y="1036753"/>
                <a:ext cx="12100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/>
              <p:nvPr/>
            </p:nvSpPr>
            <p:spPr>
              <a:xfrm>
                <a:off x="5878145" y="1001052"/>
                <a:ext cx="1211614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45" y="1001052"/>
                <a:ext cx="1211614" cy="857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5E922-F825-7907-63AE-21BBDF647E9B}"/>
              </a:ext>
            </a:extLst>
          </p:cNvPr>
          <p:cNvCxnSpPr/>
          <p:nvPr/>
        </p:nvCxnSpPr>
        <p:spPr>
          <a:xfrm>
            <a:off x="5682514" y="419728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B28651-7961-CB11-47F5-99501739E36E}"/>
              </a:ext>
            </a:extLst>
          </p:cNvPr>
          <p:cNvSpPr txBox="1"/>
          <p:nvPr/>
        </p:nvSpPr>
        <p:spPr>
          <a:xfrm>
            <a:off x="7116311" y="158118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275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16997" y="-305304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576386" y="-3760930"/>
            <a:ext cx="6800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788505" y="-2760657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170B3-9515-6BA1-704A-35411E253111}"/>
              </a:ext>
            </a:extLst>
          </p:cNvPr>
          <p:cNvSpPr txBox="1"/>
          <p:nvPr/>
        </p:nvSpPr>
        <p:spPr>
          <a:xfrm>
            <a:off x="331354" y="-1802166"/>
            <a:ext cx="114393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In some cases, an equation may contain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rather than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constants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therefore by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eliminating 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from the given equation we can derive the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corresponding partial differential equation.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algn="ctr"/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37CA4-8D63-302E-639A-FD990065FD8B}"/>
              </a:ext>
            </a:extLst>
          </p:cNvPr>
          <p:cNvSpPr txBox="1"/>
          <p:nvPr/>
        </p:nvSpPr>
        <p:spPr>
          <a:xfrm>
            <a:off x="858638" y="-458956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bas" panose="020B0606020202050201" pitchFamily="34" charset="0"/>
              </a:rPr>
              <a:t>Example: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/>
              <p:nvPr/>
            </p:nvSpPr>
            <p:spPr>
              <a:xfrm>
                <a:off x="2293039" y="129649"/>
                <a:ext cx="334450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Given,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𝒛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𝝋</m:t>
                    </m:r>
                    <m:d>
                      <m:d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129649"/>
                <a:ext cx="3344505" cy="509178"/>
              </a:xfrm>
              <a:prstGeom prst="rect">
                <a:avLst/>
              </a:prstGeom>
              <a:blipFill>
                <a:blip r:embed="rId3"/>
                <a:stretch>
                  <a:fillRect l="-2732" t="-5952" b="-2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/>
              <p:nvPr/>
            </p:nvSpPr>
            <p:spPr>
              <a:xfrm>
                <a:off x="2293039" y="648849"/>
                <a:ext cx="708027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z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x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y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therefore we can denote,</a:t>
                </a:r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648849"/>
                <a:ext cx="7080272" cy="446276"/>
              </a:xfrm>
              <a:prstGeom prst="rect">
                <a:avLst/>
              </a:prstGeom>
              <a:blipFill>
                <a:blip r:embed="rId4"/>
                <a:stretch>
                  <a:fillRect t="-12162" r="-516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/>
              <p:nvPr/>
            </p:nvSpPr>
            <p:spPr>
              <a:xfrm>
                <a:off x="3965291" y="1036753"/>
                <a:ext cx="1210010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1" y="1036753"/>
                <a:ext cx="12100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/>
              <p:nvPr/>
            </p:nvSpPr>
            <p:spPr>
              <a:xfrm>
                <a:off x="5878145" y="1001052"/>
                <a:ext cx="1211614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45" y="1001052"/>
                <a:ext cx="1211614" cy="857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7316068-5462-DEC2-401C-4D1C072490DC}"/>
              </a:ext>
            </a:extLst>
          </p:cNvPr>
          <p:cNvSpPr txBox="1"/>
          <p:nvPr/>
        </p:nvSpPr>
        <p:spPr>
          <a:xfrm>
            <a:off x="2293039" y="1979029"/>
            <a:ext cx="71549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Differentiating equation (</a:t>
            </a:r>
            <a:r>
              <a:rPr lang="en-US" sz="2300" dirty="0" err="1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) with respect to x we get,</a:t>
            </a:r>
            <a:endParaRPr lang="en-US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5E922-F825-7907-63AE-21BBDF647E9B}"/>
              </a:ext>
            </a:extLst>
          </p:cNvPr>
          <p:cNvCxnSpPr/>
          <p:nvPr/>
        </p:nvCxnSpPr>
        <p:spPr>
          <a:xfrm>
            <a:off x="5682514" y="419728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B28651-7961-CB11-47F5-99501739E36E}"/>
              </a:ext>
            </a:extLst>
          </p:cNvPr>
          <p:cNvSpPr txBox="1"/>
          <p:nvPr/>
        </p:nvSpPr>
        <p:spPr>
          <a:xfrm>
            <a:off x="7116311" y="158118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/>
              <p:nvPr/>
            </p:nvSpPr>
            <p:spPr>
              <a:xfrm>
                <a:off x="3960600" y="2423448"/>
                <a:ext cx="337765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2423448"/>
                <a:ext cx="3377656" cy="794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4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B18F94B-EBB8-94A9-62C4-171D16A36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16997" y="-305304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576386" y="-3760930"/>
            <a:ext cx="6800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788505" y="-2760657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170B3-9515-6BA1-704A-35411E253111}"/>
              </a:ext>
            </a:extLst>
          </p:cNvPr>
          <p:cNvSpPr txBox="1"/>
          <p:nvPr/>
        </p:nvSpPr>
        <p:spPr>
          <a:xfrm>
            <a:off x="331354" y="-1802166"/>
            <a:ext cx="114393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In some cases, an equation may contain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rather than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constants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therefore by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eliminating 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from the given equation we can derive the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corresponding partial differential equation.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algn="ctr"/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37CA4-8D63-302E-639A-FD990065FD8B}"/>
              </a:ext>
            </a:extLst>
          </p:cNvPr>
          <p:cNvSpPr txBox="1"/>
          <p:nvPr/>
        </p:nvSpPr>
        <p:spPr>
          <a:xfrm>
            <a:off x="858638" y="-458956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bas" panose="020B0606020202050201" pitchFamily="34" charset="0"/>
              </a:rPr>
              <a:t>Example: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/>
              <p:nvPr/>
            </p:nvSpPr>
            <p:spPr>
              <a:xfrm>
                <a:off x="2293039" y="129649"/>
                <a:ext cx="334450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Given,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𝒛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𝝋</m:t>
                    </m:r>
                    <m:d>
                      <m:d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129649"/>
                <a:ext cx="3344505" cy="509178"/>
              </a:xfrm>
              <a:prstGeom prst="rect">
                <a:avLst/>
              </a:prstGeom>
              <a:blipFill>
                <a:blip r:embed="rId3"/>
                <a:stretch>
                  <a:fillRect l="-2732" t="-5952" b="-2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/>
              <p:nvPr/>
            </p:nvSpPr>
            <p:spPr>
              <a:xfrm>
                <a:off x="2293039" y="648849"/>
                <a:ext cx="708027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z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x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y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therefore we can denote,</a:t>
                </a:r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648849"/>
                <a:ext cx="7080272" cy="446276"/>
              </a:xfrm>
              <a:prstGeom prst="rect">
                <a:avLst/>
              </a:prstGeom>
              <a:blipFill>
                <a:blip r:embed="rId4"/>
                <a:stretch>
                  <a:fillRect t="-12162" r="-516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/>
              <p:nvPr/>
            </p:nvSpPr>
            <p:spPr>
              <a:xfrm>
                <a:off x="3965291" y="1036753"/>
                <a:ext cx="1210010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1" y="1036753"/>
                <a:ext cx="12100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/>
              <p:nvPr/>
            </p:nvSpPr>
            <p:spPr>
              <a:xfrm>
                <a:off x="5878145" y="1001052"/>
                <a:ext cx="1211614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45" y="1001052"/>
                <a:ext cx="1211614" cy="857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7316068-5462-DEC2-401C-4D1C072490DC}"/>
              </a:ext>
            </a:extLst>
          </p:cNvPr>
          <p:cNvSpPr txBox="1"/>
          <p:nvPr/>
        </p:nvSpPr>
        <p:spPr>
          <a:xfrm>
            <a:off x="2293039" y="1979029"/>
            <a:ext cx="71549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Differentiating equation (</a:t>
            </a:r>
            <a:r>
              <a:rPr lang="en-US" sz="2300" dirty="0" err="1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) with respect to x we get,</a:t>
            </a:r>
            <a:endParaRPr lang="en-US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5E922-F825-7907-63AE-21BBDF647E9B}"/>
              </a:ext>
            </a:extLst>
          </p:cNvPr>
          <p:cNvCxnSpPr/>
          <p:nvPr/>
        </p:nvCxnSpPr>
        <p:spPr>
          <a:xfrm>
            <a:off x="5682514" y="419728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B28651-7961-CB11-47F5-99501739E36E}"/>
              </a:ext>
            </a:extLst>
          </p:cNvPr>
          <p:cNvSpPr txBox="1"/>
          <p:nvPr/>
        </p:nvSpPr>
        <p:spPr>
          <a:xfrm>
            <a:off x="7116311" y="158118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/>
              <p:nvPr/>
            </p:nvSpPr>
            <p:spPr>
              <a:xfrm>
                <a:off x="3960600" y="2423448"/>
                <a:ext cx="337765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2423448"/>
                <a:ext cx="3377656" cy="794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/>
              <p:nvPr/>
            </p:nvSpPr>
            <p:spPr>
              <a:xfrm>
                <a:off x="4071620" y="3295274"/>
                <a:ext cx="3255699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620" y="3295274"/>
                <a:ext cx="325569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11BB92-6FB0-AA4A-B962-6F455BF8A554}"/>
              </a:ext>
            </a:extLst>
          </p:cNvPr>
          <p:cNvCxnSpPr/>
          <p:nvPr/>
        </p:nvCxnSpPr>
        <p:spPr>
          <a:xfrm>
            <a:off x="7327319" y="3543195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14476-FB43-D2C6-EF7A-10C5180C4FA0}"/>
              </a:ext>
            </a:extLst>
          </p:cNvPr>
          <p:cNvSpPr txBox="1"/>
          <p:nvPr/>
        </p:nvSpPr>
        <p:spPr>
          <a:xfrm>
            <a:off x="8761116" y="328158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(ii)</a:t>
            </a:r>
          </a:p>
        </p:txBody>
      </p:sp>
    </p:spTree>
    <p:extLst>
      <p:ext uri="{BB962C8B-B14F-4D97-AF65-F5344CB8AC3E}">
        <p14:creationId xmlns:p14="http://schemas.microsoft.com/office/powerpoint/2010/main" val="288762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16997" y="-305304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576386" y="-3760930"/>
            <a:ext cx="6800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788505" y="-2760657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170B3-9515-6BA1-704A-35411E253111}"/>
              </a:ext>
            </a:extLst>
          </p:cNvPr>
          <p:cNvSpPr txBox="1"/>
          <p:nvPr/>
        </p:nvSpPr>
        <p:spPr>
          <a:xfrm>
            <a:off x="331354" y="-1802166"/>
            <a:ext cx="114393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In some cases, an equation may contain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rather than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constants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,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therefore by </a:t>
            </a:r>
            <a:r>
              <a:rPr lang="en-US" sz="22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eliminating arbitrary functions</a:t>
            </a:r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from the given equation we can derive the </a:t>
            </a:r>
          </a:p>
          <a:p>
            <a:pPr algn="ctr"/>
            <a:r>
              <a:rPr lang="en-US" sz="22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corresponding partial differential equation.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algn="ctr"/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37CA4-8D63-302E-639A-FD990065FD8B}"/>
              </a:ext>
            </a:extLst>
          </p:cNvPr>
          <p:cNvSpPr txBox="1"/>
          <p:nvPr/>
        </p:nvSpPr>
        <p:spPr>
          <a:xfrm>
            <a:off x="858638" y="-458956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bas" panose="020B0606020202050201" pitchFamily="34" charset="0"/>
              </a:rPr>
              <a:t>Example: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/>
              <p:nvPr/>
            </p:nvSpPr>
            <p:spPr>
              <a:xfrm>
                <a:off x="2293039" y="129649"/>
                <a:ext cx="334450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Given,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𝒛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𝝋</m:t>
                    </m:r>
                    <m:d>
                      <m:d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129649"/>
                <a:ext cx="3344505" cy="509178"/>
              </a:xfrm>
              <a:prstGeom prst="rect">
                <a:avLst/>
              </a:prstGeom>
              <a:blipFill>
                <a:blip r:embed="rId3"/>
                <a:stretch>
                  <a:fillRect l="-2732" t="-5952" b="-2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/>
              <p:nvPr/>
            </p:nvSpPr>
            <p:spPr>
              <a:xfrm>
                <a:off x="2293039" y="648849"/>
                <a:ext cx="708027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z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x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y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therefore we can denote,</a:t>
                </a:r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648849"/>
                <a:ext cx="7080272" cy="446276"/>
              </a:xfrm>
              <a:prstGeom prst="rect">
                <a:avLst/>
              </a:prstGeom>
              <a:blipFill>
                <a:blip r:embed="rId4"/>
                <a:stretch>
                  <a:fillRect t="-12162" r="-516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/>
              <p:nvPr/>
            </p:nvSpPr>
            <p:spPr>
              <a:xfrm>
                <a:off x="3965291" y="1036753"/>
                <a:ext cx="1210010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1" y="1036753"/>
                <a:ext cx="12100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/>
              <p:nvPr/>
            </p:nvSpPr>
            <p:spPr>
              <a:xfrm>
                <a:off x="5878145" y="1001052"/>
                <a:ext cx="1211614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45" y="1001052"/>
                <a:ext cx="1211614" cy="857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7316068-5462-DEC2-401C-4D1C072490DC}"/>
              </a:ext>
            </a:extLst>
          </p:cNvPr>
          <p:cNvSpPr txBox="1"/>
          <p:nvPr/>
        </p:nvSpPr>
        <p:spPr>
          <a:xfrm>
            <a:off x="2293039" y="1979029"/>
            <a:ext cx="71549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Differentiating equation (</a:t>
            </a:r>
            <a:r>
              <a:rPr lang="en-US" sz="2300" dirty="0" err="1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) with respect to x we get,</a:t>
            </a:r>
            <a:endParaRPr lang="en-US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5E922-F825-7907-63AE-21BBDF647E9B}"/>
              </a:ext>
            </a:extLst>
          </p:cNvPr>
          <p:cNvCxnSpPr/>
          <p:nvPr/>
        </p:nvCxnSpPr>
        <p:spPr>
          <a:xfrm>
            <a:off x="5682514" y="419728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B28651-7961-CB11-47F5-99501739E36E}"/>
              </a:ext>
            </a:extLst>
          </p:cNvPr>
          <p:cNvSpPr txBox="1"/>
          <p:nvPr/>
        </p:nvSpPr>
        <p:spPr>
          <a:xfrm>
            <a:off x="7116311" y="158118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</a:t>
            </a:r>
            <a:r>
              <a:rPr lang="en-US" sz="2800" b="1" dirty="0" err="1">
                <a:solidFill>
                  <a:srgbClr val="FF3C5C"/>
                </a:solidFill>
              </a:rPr>
              <a:t>i</a:t>
            </a:r>
            <a:r>
              <a:rPr lang="en-US" sz="2800" b="1" dirty="0">
                <a:solidFill>
                  <a:srgbClr val="FF3C5C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/>
              <p:nvPr/>
            </p:nvSpPr>
            <p:spPr>
              <a:xfrm>
                <a:off x="3960600" y="2423448"/>
                <a:ext cx="337765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2423448"/>
                <a:ext cx="3377656" cy="794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/>
              <p:nvPr/>
            </p:nvSpPr>
            <p:spPr>
              <a:xfrm>
                <a:off x="4071620" y="3295274"/>
                <a:ext cx="3255699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620" y="3295274"/>
                <a:ext cx="325569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AF798EB-BA09-860F-CF93-673D7D27CA69}"/>
              </a:ext>
            </a:extLst>
          </p:cNvPr>
          <p:cNvSpPr txBox="1"/>
          <p:nvPr/>
        </p:nvSpPr>
        <p:spPr>
          <a:xfrm>
            <a:off x="2293039" y="3914751"/>
            <a:ext cx="837966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Similarly, Differentiating equation (</a:t>
            </a:r>
            <a:r>
              <a:rPr lang="en-US" sz="23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i</a:t>
            </a:r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) with respect to y we get,</a:t>
            </a:r>
          </a:p>
          <a:p>
            <a:endParaRPr lang="en-US" sz="2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/>
              <p:nvPr/>
            </p:nvSpPr>
            <p:spPr>
              <a:xfrm>
                <a:off x="3977323" y="4449405"/>
                <a:ext cx="3619709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)(−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23" y="4449405"/>
                <a:ext cx="3619709" cy="8578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/>
              <p:nvPr/>
            </p:nvSpPr>
            <p:spPr>
              <a:xfrm>
                <a:off x="4053147" y="5246645"/>
                <a:ext cx="3486532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47" y="5246645"/>
                <a:ext cx="3486532" cy="509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11BB92-6FB0-AA4A-B962-6F455BF8A554}"/>
              </a:ext>
            </a:extLst>
          </p:cNvPr>
          <p:cNvCxnSpPr/>
          <p:nvPr/>
        </p:nvCxnSpPr>
        <p:spPr>
          <a:xfrm>
            <a:off x="7327319" y="3543195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14476-FB43-D2C6-EF7A-10C5180C4FA0}"/>
              </a:ext>
            </a:extLst>
          </p:cNvPr>
          <p:cNvSpPr txBox="1"/>
          <p:nvPr/>
        </p:nvSpPr>
        <p:spPr>
          <a:xfrm>
            <a:off x="8761116" y="328158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0FDE85-AAA4-DD01-43EB-1108AD026438}"/>
              </a:ext>
            </a:extLst>
          </p:cNvPr>
          <p:cNvCxnSpPr/>
          <p:nvPr/>
        </p:nvCxnSpPr>
        <p:spPr>
          <a:xfrm>
            <a:off x="7441619" y="5514870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2D55D66-C700-8ADD-FD16-1BA9A031EEEC}"/>
              </a:ext>
            </a:extLst>
          </p:cNvPr>
          <p:cNvSpPr txBox="1"/>
          <p:nvPr/>
        </p:nvSpPr>
        <p:spPr>
          <a:xfrm>
            <a:off x="8875416" y="5253260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159162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37CA4-8D63-302E-639A-FD990065FD8B}"/>
              </a:ext>
            </a:extLst>
          </p:cNvPr>
          <p:cNvSpPr txBox="1"/>
          <p:nvPr/>
        </p:nvSpPr>
        <p:spPr>
          <a:xfrm>
            <a:off x="858638" y="-458956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bas" panose="020B0606020202050201" pitchFamily="34" charset="0"/>
              </a:rPr>
              <a:t>Example: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/>
              <p:nvPr/>
            </p:nvSpPr>
            <p:spPr>
              <a:xfrm>
                <a:off x="2293039" y="-5731502"/>
                <a:ext cx="334450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Given,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𝒛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𝝋</m:t>
                    </m:r>
                    <m:d>
                      <m:d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-5731502"/>
                <a:ext cx="3344505" cy="509178"/>
              </a:xfrm>
              <a:prstGeom prst="rect">
                <a:avLst/>
              </a:prstGeom>
              <a:blipFill>
                <a:blip r:embed="rId3"/>
                <a:stretch>
                  <a:fillRect l="-2732" t="-6024" b="-2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/>
              <p:nvPr/>
            </p:nvSpPr>
            <p:spPr>
              <a:xfrm>
                <a:off x="2293039" y="-5212302"/>
                <a:ext cx="708027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z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is a </a:t>
                </a:r>
                <a:r>
                  <a:rPr lang="en-US" sz="2300" dirty="0">
                    <a:solidFill>
                      <a:srgbClr val="FF3C5C"/>
                    </a:solidFill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solidFill>
                          <a:srgbClr val="FF3C5C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x</m:t>
                    </m:r>
                  </m:oMath>
                </a14:m>
                <a:r>
                  <a:rPr lang="en-US" sz="2300" dirty="0">
                    <a:solidFill>
                      <a:srgbClr val="FF3C5C"/>
                    </a:solidFill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solidFill>
                          <a:srgbClr val="FF3C5C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y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therefore we can denote,</a:t>
                </a:r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-5212302"/>
                <a:ext cx="7080272" cy="446276"/>
              </a:xfrm>
              <a:prstGeom prst="rect">
                <a:avLst/>
              </a:prstGeom>
              <a:blipFill>
                <a:blip r:embed="rId4"/>
                <a:stretch>
                  <a:fillRect t="-13699" r="-516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/>
              <p:nvPr/>
            </p:nvSpPr>
            <p:spPr>
              <a:xfrm>
                <a:off x="3965291" y="-4824398"/>
                <a:ext cx="1210010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1" y="-4824398"/>
                <a:ext cx="12100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/>
              <p:nvPr/>
            </p:nvSpPr>
            <p:spPr>
              <a:xfrm>
                <a:off x="5878145" y="-4860099"/>
                <a:ext cx="1211614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45" y="-4860099"/>
                <a:ext cx="1211614" cy="857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7316068-5462-DEC2-401C-4D1C072490DC}"/>
              </a:ext>
            </a:extLst>
          </p:cNvPr>
          <p:cNvSpPr txBox="1"/>
          <p:nvPr/>
        </p:nvSpPr>
        <p:spPr>
          <a:xfrm>
            <a:off x="2293039" y="-3882122"/>
            <a:ext cx="71549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Differentiating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equation 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(</a:t>
            </a:r>
            <a:r>
              <a:rPr lang="en-US" sz="2300" b="1" dirty="0" err="1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)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with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respect to x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we get,</a:t>
            </a:r>
            <a:endParaRPr lang="en-US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5E922-F825-7907-63AE-21BBDF647E9B}"/>
              </a:ext>
            </a:extLst>
          </p:cNvPr>
          <p:cNvCxnSpPr/>
          <p:nvPr/>
        </p:nvCxnSpPr>
        <p:spPr>
          <a:xfrm>
            <a:off x="5682514" y="-5441423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B28651-7961-CB11-47F5-99501739E36E}"/>
              </a:ext>
            </a:extLst>
          </p:cNvPr>
          <p:cNvSpPr txBox="1"/>
          <p:nvPr/>
        </p:nvSpPr>
        <p:spPr>
          <a:xfrm>
            <a:off x="7116311" y="-570303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</a:rPr>
              <a:t>(</a:t>
            </a:r>
            <a:r>
              <a:rPr lang="en-US" sz="2800" dirty="0" err="1">
                <a:solidFill>
                  <a:srgbClr val="FF3C5C"/>
                </a:solidFill>
              </a:rPr>
              <a:t>i</a:t>
            </a:r>
            <a:r>
              <a:rPr lang="en-US" sz="2800" dirty="0">
                <a:solidFill>
                  <a:srgbClr val="FF3C5C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/>
              <p:nvPr/>
            </p:nvSpPr>
            <p:spPr>
              <a:xfrm>
                <a:off x="3960600" y="-3437703"/>
                <a:ext cx="337765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-3437703"/>
                <a:ext cx="3377656" cy="794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/>
              <p:nvPr/>
            </p:nvSpPr>
            <p:spPr>
              <a:xfrm>
                <a:off x="3251280" y="144800"/>
                <a:ext cx="3255699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144800"/>
                <a:ext cx="325569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AF798EB-BA09-860F-CF93-673D7D27CA69}"/>
              </a:ext>
            </a:extLst>
          </p:cNvPr>
          <p:cNvSpPr txBox="1"/>
          <p:nvPr/>
        </p:nvSpPr>
        <p:spPr>
          <a:xfrm>
            <a:off x="2293039" y="-1946400"/>
            <a:ext cx="71629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Differentiating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equation 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(</a:t>
            </a:r>
            <a:r>
              <a:rPr lang="en-US" sz="2300" b="1" dirty="0" err="1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i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)</a:t>
            </a:r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 with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respect to y </a:t>
            </a:r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we get,</a:t>
            </a:r>
          </a:p>
          <a:p>
            <a:endParaRPr lang="en-US" sz="2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/>
              <p:nvPr/>
            </p:nvSpPr>
            <p:spPr>
              <a:xfrm>
                <a:off x="3960600" y="-1421994"/>
                <a:ext cx="3619709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)(−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-1421994"/>
                <a:ext cx="3619709" cy="8578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/>
              <p:nvPr/>
            </p:nvSpPr>
            <p:spPr>
              <a:xfrm>
                <a:off x="3251280" y="715952"/>
                <a:ext cx="3486532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715952"/>
                <a:ext cx="3486532" cy="509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1850AC-B403-ECC0-7EBC-E02CDB1CC28A}"/>
              </a:ext>
            </a:extLst>
          </p:cNvPr>
          <p:cNvCxnSpPr/>
          <p:nvPr/>
        </p:nvCxnSpPr>
        <p:spPr>
          <a:xfrm>
            <a:off x="6400934" y="406410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28C13-879A-9EB7-CDD0-714478F7FE8B}"/>
              </a:ext>
            </a:extLst>
          </p:cNvPr>
          <p:cNvSpPr txBox="1"/>
          <p:nvPr/>
        </p:nvSpPr>
        <p:spPr>
          <a:xfrm>
            <a:off x="7834731" y="1448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F69E7F-FB51-A876-85F9-F0FFE4C1CF43}"/>
              </a:ext>
            </a:extLst>
          </p:cNvPr>
          <p:cNvCxnSpPr/>
          <p:nvPr/>
        </p:nvCxnSpPr>
        <p:spPr>
          <a:xfrm>
            <a:off x="6649560" y="987283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BD7EF1-446D-255E-8B23-1CAF24D39BB4}"/>
              </a:ext>
            </a:extLst>
          </p:cNvPr>
          <p:cNvSpPr txBox="1"/>
          <p:nvPr/>
        </p:nvSpPr>
        <p:spPr>
          <a:xfrm>
            <a:off x="8083357" y="725673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163954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37CA4-8D63-302E-639A-FD990065FD8B}"/>
              </a:ext>
            </a:extLst>
          </p:cNvPr>
          <p:cNvSpPr txBox="1"/>
          <p:nvPr/>
        </p:nvSpPr>
        <p:spPr>
          <a:xfrm>
            <a:off x="858638" y="-458956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bas" panose="020B0606020202050201" pitchFamily="34" charset="0"/>
              </a:rPr>
              <a:t>Example: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/>
              <p:nvPr/>
            </p:nvSpPr>
            <p:spPr>
              <a:xfrm>
                <a:off x="2293039" y="-5731502"/>
                <a:ext cx="334450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Given,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𝒛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𝝋</m:t>
                    </m:r>
                    <m:d>
                      <m:d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-5731502"/>
                <a:ext cx="3344505" cy="509178"/>
              </a:xfrm>
              <a:prstGeom prst="rect">
                <a:avLst/>
              </a:prstGeom>
              <a:blipFill>
                <a:blip r:embed="rId3"/>
                <a:stretch>
                  <a:fillRect l="-2732" t="-6024" b="-2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/>
              <p:nvPr/>
            </p:nvSpPr>
            <p:spPr>
              <a:xfrm>
                <a:off x="2293039" y="-5212302"/>
                <a:ext cx="708027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z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is a </a:t>
                </a:r>
                <a:r>
                  <a:rPr lang="en-US" sz="2300" dirty="0">
                    <a:solidFill>
                      <a:srgbClr val="FF3C5C"/>
                    </a:solidFill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solidFill>
                          <a:srgbClr val="FF3C5C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x</m:t>
                    </m:r>
                  </m:oMath>
                </a14:m>
                <a:r>
                  <a:rPr lang="en-US" sz="2300" dirty="0">
                    <a:solidFill>
                      <a:srgbClr val="FF3C5C"/>
                    </a:solidFill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solidFill>
                          <a:srgbClr val="FF3C5C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y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therefore we can denote,</a:t>
                </a:r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-5212302"/>
                <a:ext cx="7080272" cy="446276"/>
              </a:xfrm>
              <a:prstGeom prst="rect">
                <a:avLst/>
              </a:prstGeom>
              <a:blipFill>
                <a:blip r:embed="rId4"/>
                <a:stretch>
                  <a:fillRect t="-13699" r="-516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/>
              <p:nvPr/>
            </p:nvSpPr>
            <p:spPr>
              <a:xfrm>
                <a:off x="3965291" y="-4824398"/>
                <a:ext cx="1210010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1" y="-4824398"/>
                <a:ext cx="12100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/>
              <p:nvPr/>
            </p:nvSpPr>
            <p:spPr>
              <a:xfrm>
                <a:off x="5878145" y="-4860099"/>
                <a:ext cx="1211614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45" y="-4860099"/>
                <a:ext cx="1211614" cy="857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7316068-5462-DEC2-401C-4D1C072490DC}"/>
              </a:ext>
            </a:extLst>
          </p:cNvPr>
          <p:cNvSpPr txBox="1"/>
          <p:nvPr/>
        </p:nvSpPr>
        <p:spPr>
          <a:xfrm>
            <a:off x="2293039" y="-3882122"/>
            <a:ext cx="71549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Differentiating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equation 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(</a:t>
            </a:r>
            <a:r>
              <a:rPr lang="en-US" sz="2300" b="1" dirty="0" err="1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)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with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respect to x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we get,</a:t>
            </a:r>
            <a:endParaRPr lang="en-US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5E922-F825-7907-63AE-21BBDF647E9B}"/>
              </a:ext>
            </a:extLst>
          </p:cNvPr>
          <p:cNvCxnSpPr/>
          <p:nvPr/>
        </p:nvCxnSpPr>
        <p:spPr>
          <a:xfrm>
            <a:off x="5682514" y="-5441423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B28651-7961-CB11-47F5-99501739E36E}"/>
              </a:ext>
            </a:extLst>
          </p:cNvPr>
          <p:cNvSpPr txBox="1"/>
          <p:nvPr/>
        </p:nvSpPr>
        <p:spPr>
          <a:xfrm>
            <a:off x="7116311" y="-570303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</a:rPr>
              <a:t>(</a:t>
            </a:r>
            <a:r>
              <a:rPr lang="en-US" sz="2800" dirty="0" err="1">
                <a:solidFill>
                  <a:srgbClr val="FF3C5C"/>
                </a:solidFill>
              </a:rPr>
              <a:t>i</a:t>
            </a:r>
            <a:r>
              <a:rPr lang="en-US" sz="2800" dirty="0">
                <a:solidFill>
                  <a:srgbClr val="FF3C5C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/>
              <p:nvPr/>
            </p:nvSpPr>
            <p:spPr>
              <a:xfrm>
                <a:off x="3960600" y="-3437703"/>
                <a:ext cx="337765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-3437703"/>
                <a:ext cx="3377656" cy="794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/>
              <p:nvPr/>
            </p:nvSpPr>
            <p:spPr>
              <a:xfrm>
                <a:off x="3251280" y="144800"/>
                <a:ext cx="3255699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144800"/>
                <a:ext cx="325569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AF798EB-BA09-860F-CF93-673D7D27CA69}"/>
              </a:ext>
            </a:extLst>
          </p:cNvPr>
          <p:cNvSpPr txBox="1"/>
          <p:nvPr/>
        </p:nvSpPr>
        <p:spPr>
          <a:xfrm>
            <a:off x="2293039" y="-1946400"/>
            <a:ext cx="71629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Differentiating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equation 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(</a:t>
            </a:r>
            <a:r>
              <a:rPr lang="en-US" sz="2300" b="1" dirty="0" err="1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i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)</a:t>
            </a:r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 with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respect to y </a:t>
            </a:r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we get,</a:t>
            </a:r>
          </a:p>
          <a:p>
            <a:endParaRPr lang="en-US" sz="2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/>
              <p:nvPr/>
            </p:nvSpPr>
            <p:spPr>
              <a:xfrm>
                <a:off x="3960600" y="-1421994"/>
                <a:ext cx="3619709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)(−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-1421994"/>
                <a:ext cx="3619709" cy="8578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/>
              <p:nvPr/>
            </p:nvSpPr>
            <p:spPr>
              <a:xfrm>
                <a:off x="3251280" y="715952"/>
                <a:ext cx="3486532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715952"/>
                <a:ext cx="3486532" cy="509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A1E42A2-319D-D4B0-ADD1-58DDAC75F959}"/>
              </a:ext>
            </a:extLst>
          </p:cNvPr>
          <p:cNvSpPr txBox="1"/>
          <p:nvPr/>
        </p:nvSpPr>
        <p:spPr>
          <a:xfrm>
            <a:off x="2573436" y="1524757"/>
            <a:ext cx="679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Malgun Gothic" panose="020B0503020000020004" pitchFamily="34" charset="-127"/>
                <a:cs typeface="Vrinda" panose="020B0502040204020203" pitchFamily="34" charset="0"/>
              </a:rPr>
              <a:t>Dividing equation (ii) over equation (iii) we get,</a:t>
            </a:r>
            <a:endParaRPr lang="en-US" sz="2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1850AC-B403-ECC0-7EBC-E02CDB1CC28A}"/>
              </a:ext>
            </a:extLst>
          </p:cNvPr>
          <p:cNvCxnSpPr/>
          <p:nvPr/>
        </p:nvCxnSpPr>
        <p:spPr>
          <a:xfrm>
            <a:off x="6400934" y="406410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28C13-879A-9EB7-CDD0-714478F7FE8B}"/>
              </a:ext>
            </a:extLst>
          </p:cNvPr>
          <p:cNvSpPr txBox="1"/>
          <p:nvPr/>
        </p:nvSpPr>
        <p:spPr>
          <a:xfrm>
            <a:off x="7834731" y="1448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F69E7F-FB51-A876-85F9-F0FFE4C1CF43}"/>
              </a:ext>
            </a:extLst>
          </p:cNvPr>
          <p:cNvCxnSpPr/>
          <p:nvPr/>
        </p:nvCxnSpPr>
        <p:spPr>
          <a:xfrm>
            <a:off x="6649560" y="987283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BD7EF1-446D-255E-8B23-1CAF24D39BB4}"/>
              </a:ext>
            </a:extLst>
          </p:cNvPr>
          <p:cNvSpPr txBox="1"/>
          <p:nvPr/>
        </p:nvSpPr>
        <p:spPr>
          <a:xfrm>
            <a:off x="8083357" y="725673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9A0CEE-6E10-9174-F462-7BBEA2290A91}"/>
                  </a:ext>
                </a:extLst>
              </p:cNvPr>
              <p:cNvSpPr txBox="1"/>
              <p:nvPr/>
            </p:nvSpPr>
            <p:spPr>
              <a:xfrm>
                <a:off x="4051778" y="1446240"/>
                <a:ext cx="3437351" cy="1803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𝑞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9A0CEE-6E10-9174-F462-7BBEA2290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778" y="1446240"/>
                <a:ext cx="3437351" cy="18034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53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37CA4-8D63-302E-639A-FD990065FD8B}"/>
              </a:ext>
            </a:extLst>
          </p:cNvPr>
          <p:cNvSpPr txBox="1"/>
          <p:nvPr/>
        </p:nvSpPr>
        <p:spPr>
          <a:xfrm>
            <a:off x="858638" y="-458956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bas" panose="020B0606020202050201" pitchFamily="34" charset="0"/>
              </a:rPr>
              <a:t>Example: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/>
              <p:nvPr/>
            </p:nvSpPr>
            <p:spPr>
              <a:xfrm>
                <a:off x="2293039" y="-5731502"/>
                <a:ext cx="334450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Given,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𝒛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𝝋</m:t>
                    </m:r>
                    <m:d>
                      <m:d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-5731502"/>
                <a:ext cx="3344505" cy="509178"/>
              </a:xfrm>
              <a:prstGeom prst="rect">
                <a:avLst/>
              </a:prstGeom>
              <a:blipFill>
                <a:blip r:embed="rId3"/>
                <a:stretch>
                  <a:fillRect l="-2732" t="-6024" b="-2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/>
              <p:nvPr/>
            </p:nvSpPr>
            <p:spPr>
              <a:xfrm>
                <a:off x="2293039" y="-5212302"/>
                <a:ext cx="708027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z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is a </a:t>
                </a:r>
                <a:r>
                  <a:rPr lang="en-US" sz="2300" dirty="0">
                    <a:solidFill>
                      <a:srgbClr val="FF3C5C"/>
                    </a:solidFill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solidFill>
                          <a:srgbClr val="FF3C5C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x</m:t>
                    </m:r>
                  </m:oMath>
                </a14:m>
                <a:r>
                  <a:rPr lang="en-US" sz="2300" dirty="0">
                    <a:solidFill>
                      <a:srgbClr val="FF3C5C"/>
                    </a:solidFill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solidFill>
                          <a:srgbClr val="FF3C5C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y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therefore we can denote,</a:t>
                </a:r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-5212302"/>
                <a:ext cx="7080272" cy="446276"/>
              </a:xfrm>
              <a:prstGeom prst="rect">
                <a:avLst/>
              </a:prstGeom>
              <a:blipFill>
                <a:blip r:embed="rId4"/>
                <a:stretch>
                  <a:fillRect t="-13699" r="-516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/>
              <p:nvPr/>
            </p:nvSpPr>
            <p:spPr>
              <a:xfrm>
                <a:off x="3965291" y="-4824398"/>
                <a:ext cx="1210010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1" y="-4824398"/>
                <a:ext cx="12100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/>
              <p:nvPr/>
            </p:nvSpPr>
            <p:spPr>
              <a:xfrm>
                <a:off x="5878145" y="-4860099"/>
                <a:ext cx="1211614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45" y="-4860099"/>
                <a:ext cx="1211614" cy="857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7316068-5462-DEC2-401C-4D1C072490DC}"/>
              </a:ext>
            </a:extLst>
          </p:cNvPr>
          <p:cNvSpPr txBox="1"/>
          <p:nvPr/>
        </p:nvSpPr>
        <p:spPr>
          <a:xfrm>
            <a:off x="2293039" y="-3882122"/>
            <a:ext cx="71549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Differentiating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equation 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(</a:t>
            </a:r>
            <a:r>
              <a:rPr lang="en-US" sz="2300" b="1" dirty="0" err="1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)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with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respect to x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we get,</a:t>
            </a:r>
            <a:endParaRPr lang="en-US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5E922-F825-7907-63AE-21BBDF647E9B}"/>
              </a:ext>
            </a:extLst>
          </p:cNvPr>
          <p:cNvCxnSpPr/>
          <p:nvPr/>
        </p:nvCxnSpPr>
        <p:spPr>
          <a:xfrm>
            <a:off x="5682514" y="-5441423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B28651-7961-CB11-47F5-99501739E36E}"/>
              </a:ext>
            </a:extLst>
          </p:cNvPr>
          <p:cNvSpPr txBox="1"/>
          <p:nvPr/>
        </p:nvSpPr>
        <p:spPr>
          <a:xfrm>
            <a:off x="7116311" y="-570303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</a:rPr>
              <a:t>(</a:t>
            </a:r>
            <a:r>
              <a:rPr lang="en-US" sz="2800" dirty="0" err="1">
                <a:solidFill>
                  <a:srgbClr val="FF3C5C"/>
                </a:solidFill>
              </a:rPr>
              <a:t>i</a:t>
            </a:r>
            <a:r>
              <a:rPr lang="en-US" sz="2800" dirty="0">
                <a:solidFill>
                  <a:srgbClr val="FF3C5C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/>
              <p:nvPr/>
            </p:nvSpPr>
            <p:spPr>
              <a:xfrm>
                <a:off x="3960600" y="-3437703"/>
                <a:ext cx="337765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-3437703"/>
                <a:ext cx="3377656" cy="794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/>
              <p:nvPr/>
            </p:nvSpPr>
            <p:spPr>
              <a:xfrm>
                <a:off x="3251280" y="144800"/>
                <a:ext cx="3255699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144800"/>
                <a:ext cx="325569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AF798EB-BA09-860F-CF93-673D7D27CA69}"/>
              </a:ext>
            </a:extLst>
          </p:cNvPr>
          <p:cNvSpPr txBox="1"/>
          <p:nvPr/>
        </p:nvSpPr>
        <p:spPr>
          <a:xfrm>
            <a:off x="2293039" y="-1946400"/>
            <a:ext cx="71629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Differentiating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equation 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(</a:t>
            </a:r>
            <a:r>
              <a:rPr lang="en-US" sz="2300" b="1" dirty="0" err="1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i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)</a:t>
            </a:r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 with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respect to y </a:t>
            </a:r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we get,</a:t>
            </a:r>
          </a:p>
          <a:p>
            <a:endParaRPr lang="en-US" sz="2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/>
              <p:nvPr/>
            </p:nvSpPr>
            <p:spPr>
              <a:xfrm>
                <a:off x="3960600" y="-1421994"/>
                <a:ext cx="3619709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)(−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-1421994"/>
                <a:ext cx="3619709" cy="8578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/>
              <p:nvPr/>
            </p:nvSpPr>
            <p:spPr>
              <a:xfrm>
                <a:off x="3251280" y="715952"/>
                <a:ext cx="3486532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715952"/>
                <a:ext cx="3486532" cy="509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A1E42A2-319D-D4B0-ADD1-58DDAC75F959}"/>
              </a:ext>
            </a:extLst>
          </p:cNvPr>
          <p:cNvSpPr txBox="1"/>
          <p:nvPr/>
        </p:nvSpPr>
        <p:spPr>
          <a:xfrm>
            <a:off x="2573436" y="1524757"/>
            <a:ext cx="679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Malgun Gothic" panose="020B0503020000020004" pitchFamily="34" charset="-127"/>
                <a:cs typeface="Vrinda" panose="020B0502040204020203" pitchFamily="34" charset="0"/>
              </a:rPr>
              <a:t>Dividing equation (ii) over equation (iii) we get,</a:t>
            </a:r>
            <a:endParaRPr lang="en-US" sz="2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1850AC-B403-ECC0-7EBC-E02CDB1CC28A}"/>
              </a:ext>
            </a:extLst>
          </p:cNvPr>
          <p:cNvCxnSpPr/>
          <p:nvPr/>
        </p:nvCxnSpPr>
        <p:spPr>
          <a:xfrm>
            <a:off x="6400934" y="406410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28C13-879A-9EB7-CDD0-714478F7FE8B}"/>
              </a:ext>
            </a:extLst>
          </p:cNvPr>
          <p:cNvSpPr txBox="1"/>
          <p:nvPr/>
        </p:nvSpPr>
        <p:spPr>
          <a:xfrm>
            <a:off x="7834731" y="1448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F69E7F-FB51-A876-85F9-F0FFE4C1CF43}"/>
              </a:ext>
            </a:extLst>
          </p:cNvPr>
          <p:cNvCxnSpPr/>
          <p:nvPr/>
        </p:nvCxnSpPr>
        <p:spPr>
          <a:xfrm>
            <a:off x="6649560" y="987283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BD7EF1-446D-255E-8B23-1CAF24D39BB4}"/>
              </a:ext>
            </a:extLst>
          </p:cNvPr>
          <p:cNvSpPr txBox="1"/>
          <p:nvPr/>
        </p:nvSpPr>
        <p:spPr>
          <a:xfrm>
            <a:off x="8083357" y="725673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9A0CEE-6E10-9174-F462-7BBEA2290A91}"/>
                  </a:ext>
                </a:extLst>
              </p:cNvPr>
              <p:cNvSpPr txBox="1"/>
              <p:nvPr/>
            </p:nvSpPr>
            <p:spPr>
              <a:xfrm>
                <a:off x="4051778" y="1446240"/>
                <a:ext cx="3437351" cy="1803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𝑞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9A0CEE-6E10-9174-F462-7BBEA2290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778" y="1446240"/>
                <a:ext cx="3437351" cy="18034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03AB0-3407-EAED-D406-68D37E486A54}"/>
                  </a:ext>
                </a:extLst>
              </p:cNvPr>
              <p:cNvSpPr txBox="1"/>
              <p:nvPr/>
            </p:nvSpPr>
            <p:spPr>
              <a:xfrm>
                <a:off x="4132817" y="2445378"/>
                <a:ext cx="1812804" cy="1803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𝑞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03AB0-3407-EAED-D406-68D37E486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17" y="2445378"/>
                <a:ext cx="1812804" cy="18034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C70E66-8BFF-D0F1-214D-B2B688B4C1BF}"/>
                  </a:ext>
                </a:extLst>
              </p:cNvPr>
              <p:cNvSpPr txBox="1"/>
              <p:nvPr/>
            </p:nvSpPr>
            <p:spPr>
              <a:xfrm>
                <a:off x="3251280" y="2990604"/>
                <a:ext cx="4336700" cy="236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  <a:cs typeface="Vrinda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𝑝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𝑞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  <a:cs typeface="Vrinda" panose="020B0502040204020203" pitchFamily="34" charset="0"/>
                  </a:rPr>
                  <a:t>  →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𝑞</m:t>
                    </m:r>
                  </m:oMath>
                </a14:m>
                <a:endParaRPr lang="en-US" sz="24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Vrinda" panose="020B0502040204020203" pitchFamily="34" charset="0"/>
                </a:endParaRPr>
              </a:p>
              <a:p>
                <a:endParaRPr lang="en-US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C70E66-8BFF-D0F1-214D-B2B688B4C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2990604"/>
                <a:ext cx="4336700" cy="2363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40F378-8D6E-E44E-53F1-7FA20B4815CD}"/>
                  </a:ext>
                </a:extLst>
              </p:cNvPr>
              <p:cNvSpPr txBox="1"/>
              <p:nvPr/>
            </p:nvSpPr>
            <p:spPr>
              <a:xfrm>
                <a:off x="4059514" y="5067916"/>
                <a:ext cx="223157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𝑞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  <a:cs typeface="Vrinda" panose="020B0502040204020203" pitchFamily="34" charset="0"/>
                  </a:rPr>
                  <a:t> </a:t>
                </a:r>
                <a:endParaRPr lang="en-US" sz="24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40F378-8D6E-E44E-53F1-7FA20B481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14" y="5067916"/>
                <a:ext cx="2231573" cy="830997"/>
              </a:xfrm>
              <a:prstGeom prst="rect">
                <a:avLst/>
              </a:prstGeom>
              <a:blipFill>
                <a:blip r:embed="rId14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CD0451-64AA-CA57-E447-0E2253D74E00}"/>
              </a:ext>
            </a:extLst>
          </p:cNvPr>
          <p:cNvSpPr txBox="1"/>
          <p:nvPr/>
        </p:nvSpPr>
        <p:spPr>
          <a:xfrm>
            <a:off x="3505722" y="3280346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AAF3A9-F62C-ED59-9ED7-76AD57C12002}"/>
              </a:ext>
            </a:extLst>
          </p:cNvPr>
          <p:cNvSpPr txBox="1"/>
          <p:nvPr/>
        </p:nvSpPr>
        <p:spPr>
          <a:xfrm>
            <a:off x="3523212" y="4212234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BDB111-F591-6B34-3CC9-22452ABDEA22}"/>
              </a:ext>
            </a:extLst>
          </p:cNvPr>
          <p:cNvSpPr txBox="1"/>
          <p:nvPr/>
        </p:nvSpPr>
        <p:spPr>
          <a:xfrm>
            <a:off x="3553192" y="5097896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40604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2EF5F-BEA5-CC0D-EDDE-3307F9FB282E}"/>
              </a:ext>
            </a:extLst>
          </p:cNvPr>
          <p:cNvSpPr txBox="1"/>
          <p:nvPr/>
        </p:nvSpPr>
        <p:spPr>
          <a:xfrm>
            <a:off x="3987890" y="2875002"/>
            <a:ext cx="42162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3C5C"/>
                </a:solidFill>
                <a:latin typeface="Bebas" panose="020B0606020202050201" pitchFamily="34" charset="0"/>
              </a:rPr>
              <a:t>INTRODUCTION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5621311" y="3982998"/>
            <a:ext cx="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4A35FE-E535-77F5-26A5-719AEF6B1F75}"/>
              </a:ext>
            </a:extLst>
          </p:cNvPr>
          <p:cNvCxnSpPr>
            <a:cxnSpLocks/>
          </p:cNvCxnSpPr>
          <p:nvPr/>
        </p:nvCxnSpPr>
        <p:spPr>
          <a:xfrm>
            <a:off x="3987890" y="3982998"/>
            <a:ext cx="4091808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37CA4-8D63-302E-639A-FD990065FD8B}"/>
              </a:ext>
            </a:extLst>
          </p:cNvPr>
          <p:cNvSpPr txBox="1"/>
          <p:nvPr/>
        </p:nvSpPr>
        <p:spPr>
          <a:xfrm>
            <a:off x="858638" y="-458956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bas" panose="020B0606020202050201" pitchFamily="34" charset="0"/>
              </a:rPr>
              <a:t>Example: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/>
              <p:nvPr/>
            </p:nvSpPr>
            <p:spPr>
              <a:xfrm>
                <a:off x="2293039" y="-5731502"/>
                <a:ext cx="334450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Given,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𝒛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𝝋</m:t>
                    </m:r>
                    <m:d>
                      <m:d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2EC19-39A6-2BAD-2561-7F54410A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-5731502"/>
                <a:ext cx="3344505" cy="509178"/>
              </a:xfrm>
              <a:prstGeom prst="rect">
                <a:avLst/>
              </a:prstGeom>
              <a:blipFill>
                <a:blip r:embed="rId3"/>
                <a:stretch>
                  <a:fillRect l="-2732" t="-6024" b="-2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/>
              <p:nvPr/>
            </p:nvSpPr>
            <p:spPr>
              <a:xfrm>
                <a:off x="2293039" y="-5212302"/>
                <a:ext cx="708027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z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is a </a:t>
                </a:r>
                <a:r>
                  <a:rPr lang="en-US" sz="2300" dirty="0">
                    <a:solidFill>
                      <a:srgbClr val="FF3C5C"/>
                    </a:solidFill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solidFill>
                          <a:srgbClr val="FF3C5C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x</m:t>
                    </m:r>
                  </m:oMath>
                </a14:m>
                <a:r>
                  <a:rPr lang="en-US" sz="2300" dirty="0">
                    <a:solidFill>
                      <a:srgbClr val="FF3C5C"/>
                    </a:solidFill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solidFill>
                          <a:srgbClr val="FF3C5C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y</m:t>
                    </m:r>
                  </m:oMath>
                </a14:m>
                <a:r>
                  <a:rPr lang="en-US" sz="23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therefore we can denote,</a:t>
                </a:r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37968-C909-747D-1EA2-FD06BCF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39" y="-5212302"/>
                <a:ext cx="7080272" cy="446276"/>
              </a:xfrm>
              <a:prstGeom prst="rect">
                <a:avLst/>
              </a:prstGeom>
              <a:blipFill>
                <a:blip r:embed="rId4"/>
                <a:stretch>
                  <a:fillRect t="-13699" r="-516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/>
              <p:nvPr/>
            </p:nvSpPr>
            <p:spPr>
              <a:xfrm>
                <a:off x="3965291" y="-4824398"/>
                <a:ext cx="1210010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A3D75-BDB5-810C-D87A-9B7D7F86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1" y="-4824398"/>
                <a:ext cx="12100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/>
              <p:nvPr/>
            </p:nvSpPr>
            <p:spPr>
              <a:xfrm>
                <a:off x="5878145" y="-4860099"/>
                <a:ext cx="1211614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BB102-1A39-4F1B-E1F2-21DE5178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45" y="-4860099"/>
                <a:ext cx="1211614" cy="857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7316068-5462-DEC2-401C-4D1C072490DC}"/>
              </a:ext>
            </a:extLst>
          </p:cNvPr>
          <p:cNvSpPr txBox="1"/>
          <p:nvPr/>
        </p:nvSpPr>
        <p:spPr>
          <a:xfrm>
            <a:off x="2293039" y="-3882122"/>
            <a:ext cx="71549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Differentiating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equation 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(</a:t>
            </a:r>
            <a:r>
              <a:rPr lang="en-US" sz="2300" b="1" dirty="0" err="1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i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)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with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respect to x</a:t>
            </a:r>
            <a:r>
              <a:rPr lang="en-US" sz="2300" dirty="0">
                <a:effectLst/>
                <a:latin typeface="Malgun Gothic" panose="020B0503020000020004" pitchFamily="34" charset="-127"/>
                <a:ea typeface="Calibri" panose="020F0502020204030204" pitchFamily="34" charset="0"/>
                <a:cs typeface="Vrinda" panose="020B0502040204020203" pitchFamily="34" charset="0"/>
              </a:rPr>
              <a:t> we get,</a:t>
            </a:r>
            <a:endParaRPr lang="en-US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5E922-F825-7907-63AE-21BBDF647E9B}"/>
              </a:ext>
            </a:extLst>
          </p:cNvPr>
          <p:cNvCxnSpPr/>
          <p:nvPr/>
        </p:nvCxnSpPr>
        <p:spPr>
          <a:xfrm>
            <a:off x="5682514" y="-5441423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B28651-7961-CB11-47F5-99501739E36E}"/>
              </a:ext>
            </a:extLst>
          </p:cNvPr>
          <p:cNvSpPr txBox="1"/>
          <p:nvPr/>
        </p:nvSpPr>
        <p:spPr>
          <a:xfrm>
            <a:off x="7116311" y="-570303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</a:rPr>
              <a:t>(</a:t>
            </a:r>
            <a:r>
              <a:rPr lang="en-US" sz="2800" dirty="0" err="1">
                <a:solidFill>
                  <a:srgbClr val="FF3C5C"/>
                </a:solidFill>
              </a:rPr>
              <a:t>i</a:t>
            </a:r>
            <a:r>
              <a:rPr lang="en-US" sz="2800" dirty="0">
                <a:solidFill>
                  <a:srgbClr val="FF3C5C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/>
              <p:nvPr/>
            </p:nvSpPr>
            <p:spPr>
              <a:xfrm>
                <a:off x="3960600" y="-3437703"/>
                <a:ext cx="337765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7EFA7C-47CF-7AE0-E9D9-560898CCC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-3437703"/>
                <a:ext cx="3377656" cy="794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/>
              <p:nvPr/>
            </p:nvSpPr>
            <p:spPr>
              <a:xfrm>
                <a:off x="3251280" y="144800"/>
                <a:ext cx="3255699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𝒑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7365B-9431-B65E-6411-7B30E2302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144800"/>
                <a:ext cx="325569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AF798EB-BA09-860F-CF93-673D7D27CA69}"/>
              </a:ext>
            </a:extLst>
          </p:cNvPr>
          <p:cNvSpPr txBox="1"/>
          <p:nvPr/>
        </p:nvSpPr>
        <p:spPr>
          <a:xfrm>
            <a:off x="2293039" y="-1946400"/>
            <a:ext cx="71629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Differentiating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equation 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(</a:t>
            </a:r>
            <a:r>
              <a:rPr lang="en-US" sz="2300" b="1" dirty="0" err="1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i</a:t>
            </a:r>
            <a:r>
              <a:rPr lang="en-US" sz="2300" b="1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)</a:t>
            </a:r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 with </a:t>
            </a:r>
            <a:r>
              <a:rPr lang="en-US" sz="2300" dirty="0">
                <a:solidFill>
                  <a:srgbClr val="FF3C5C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respect to y </a:t>
            </a:r>
            <a:r>
              <a:rPr lang="en-US" sz="23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Vrinda" panose="020B0502040204020203" pitchFamily="34" charset="0"/>
              </a:rPr>
              <a:t>we get,</a:t>
            </a:r>
          </a:p>
          <a:p>
            <a:endParaRPr lang="en-US" sz="2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/>
              <p:nvPr/>
            </p:nvSpPr>
            <p:spPr>
              <a:xfrm>
                <a:off x="3960600" y="-1421994"/>
                <a:ext cx="3619709" cy="85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𝝏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𝝋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′(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)(−</m:t>
                      </m:r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6C363-7575-52B7-DFAE-93921FA9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0" y="-1421994"/>
                <a:ext cx="3619709" cy="8578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/>
              <p:nvPr/>
            </p:nvSpPr>
            <p:spPr>
              <a:xfrm>
                <a:off x="3251280" y="715952"/>
                <a:ext cx="3486532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𝒒</m:t>
                      </m:r>
                      <m:r>
                        <a:rPr lang="en-US" sz="2400" b="1" i="1" smtClean="0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𝝋</m:t>
                          </m:r>
                        </m:e>
                        <m: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dPr>
                        <m:e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−</m:t>
                          </m:r>
                          <m: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509E-75CA-0A2E-AF2F-BAE9FCAC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715952"/>
                <a:ext cx="3486532" cy="509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A1E42A2-319D-D4B0-ADD1-58DDAC75F959}"/>
              </a:ext>
            </a:extLst>
          </p:cNvPr>
          <p:cNvSpPr txBox="1"/>
          <p:nvPr/>
        </p:nvSpPr>
        <p:spPr>
          <a:xfrm>
            <a:off x="2573436" y="1524757"/>
            <a:ext cx="679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Malgun Gothic" panose="020B0503020000020004" pitchFamily="34" charset="-127"/>
                <a:cs typeface="Vrinda" panose="020B0502040204020203" pitchFamily="34" charset="0"/>
              </a:rPr>
              <a:t>Dividing equation (ii) over equation (iii) we get,</a:t>
            </a:r>
            <a:endParaRPr lang="en-US" sz="2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1850AC-B403-ECC0-7EBC-E02CDB1CC28A}"/>
              </a:ext>
            </a:extLst>
          </p:cNvPr>
          <p:cNvCxnSpPr/>
          <p:nvPr/>
        </p:nvCxnSpPr>
        <p:spPr>
          <a:xfrm>
            <a:off x="6400934" y="406410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28C13-879A-9EB7-CDD0-714478F7FE8B}"/>
              </a:ext>
            </a:extLst>
          </p:cNvPr>
          <p:cNvSpPr txBox="1"/>
          <p:nvPr/>
        </p:nvSpPr>
        <p:spPr>
          <a:xfrm>
            <a:off x="7834731" y="1448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F69E7F-FB51-A876-85F9-F0FFE4C1CF43}"/>
              </a:ext>
            </a:extLst>
          </p:cNvPr>
          <p:cNvCxnSpPr/>
          <p:nvPr/>
        </p:nvCxnSpPr>
        <p:spPr>
          <a:xfrm>
            <a:off x="6649560" y="987283"/>
            <a:ext cx="14072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BD7EF1-446D-255E-8B23-1CAF24D39BB4}"/>
              </a:ext>
            </a:extLst>
          </p:cNvPr>
          <p:cNvSpPr txBox="1"/>
          <p:nvPr/>
        </p:nvSpPr>
        <p:spPr>
          <a:xfrm>
            <a:off x="8083357" y="725673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C5C"/>
                </a:solidFill>
              </a:rPr>
              <a:t>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9A0CEE-6E10-9174-F462-7BBEA2290A91}"/>
                  </a:ext>
                </a:extLst>
              </p:cNvPr>
              <p:cNvSpPr txBox="1"/>
              <p:nvPr/>
            </p:nvSpPr>
            <p:spPr>
              <a:xfrm>
                <a:off x="4051778" y="1446240"/>
                <a:ext cx="3437351" cy="1803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𝑞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9A0CEE-6E10-9174-F462-7BBEA2290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778" y="1446240"/>
                <a:ext cx="3437351" cy="18034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03AB0-3407-EAED-D406-68D37E486A54}"/>
                  </a:ext>
                </a:extLst>
              </p:cNvPr>
              <p:cNvSpPr txBox="1"/>
              <p:nvPr/>
            </p:nvSpPr>
            <p:spPr>
              <a:xfrm>
                <a:off x="4132817" y="2445378"/>
                <a:ext cx="1812804" cy="1803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  <m:t>𝑞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Malgun Gothic" panose="020B0503020000020004" pitchFamily="34" charset="-127"/>
                          <a:cs typeface="Vrinda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Vrinda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Vrinda" panose="020B0502040204020203" pitchFamily="34" charset="0"/>
                                </a:rPr>
                                <m:t>−3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Vrinda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403AB0-3407-EAED-D406-68D37E486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17" y="2445378"/>
                <a:ext cx="1812804" cy="18034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C70E66-8BFF-D0F1-214D-B2B688B4C1BF}"/>
                  </a:ext>
                </a:extLst>
              </p:cNvPr>
              <p:cNvSpPr txBox="1"/>
              <p:nvPr/>
            </p:nvSpPr>
            <p:spPr>
              <a:xfrm>
                <a:off x="3251280" y="2990604"/>
                <a:ext cx="4336700" cy="236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  <a:cs typeface="Vrinda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𝑝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𝑞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Vrinda" panose="020B0502040204020203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  <a:cs typeface="Vrinda" panose="020B0502040204020203" pitchFamily="34" charset="0"/>
                  </a:rPr>
                  <a:t>  →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𝑞</m:t>
                    </m:r>
                  </m:oMath>
                </a14:m>
                <a:endParaRPr lang="en-US" sz="2400" dirty="0"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Vrinda" panose="020B0502040204020203" pitchFamily="34" charset="0"/>
                </a:endParaRPr>
              </a:p>
              <a:p>
                <a:endParaRPr lang="en-US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C70E66-8BFF-D0F1-214D-B2B688B4C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80" y="2990604"/>
                <a:ext cx="4336700" cy="2363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40F378-8D6E-E44E-53F1-7FA20B4815CD}"/>
                  </a:ext>
                </a:extLst>
              </p:cNvPr>
              <p:cNvSpPr txBox="1"/>
              <p:nvPr/>
            </p:nvSpPr>
            <p:spPr>
              <a:xfrm>
                <a:off x="4059514" y="5067916"/>
                <a:ext cx="223157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𝑞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  <a:cs typeface="Vrinda" panose="020B0502040204020203" pitchFamily="34" charset="0"/>
                  </a:rPr>
                  <a:t> </a:t>
                </a:r>
                <a:endParaRPr lang="en-US" sz="24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40F378-8D6E-E44E-53F1-7FA20B481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14" y="5067916"/>
                <a:ext cx="2231573" cy="830997"/>
              </a:xfrm>
              <a:prstGeom prst="rect">
                <a:avLst/>
              </a:prstGeom>
              <a:blipFill>
                <a:blip r:embed="rId14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CD0451-64AA-CA57-E447-0E2253D74E00}"/>
              </a:ext>
            </a:extLst>
          </p:cNvPr>
          <p:cNvSpPr txBox="1"/>
          <p:nvPr/>
        </p:nvSpPr>
        <p:spPr>
          <a:xfrm>
            <a:off x="3505722" y="3280346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AAF3A9-F62C-ED59-9ED7-76AD57C12002}"/>
              </a:ext>
            </a:extLst>
          </p:cNvPr>
          <p:cNvSpPr txBox="1"/>
          <p:nvPr/>
        </p:nvSpPr>
        <p:spPr>
          <a:xfrm>
            <a:off x="3523212" y="4212234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BDB111-F591-6B34-3CC9-22452ABDEA22}"/>
              </a:ext>
            </a:extLst>
          </p:cNvPr>
          <p:cNvSpPr txBox="1"/>
          <p:nvPr/>
        </p:nvSpPr>
        <p:spPr>
          <a:xfrm>
            <a:off x="3553192" y="5097896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FD2F6E-3626-190D-41DC-4F0C68C8C4AD}"/>
                  </a:ext>
                </a:extLst>
              </p:cNvPr>
              <p:cNvSpPr txBox="1"/>
              <p:nvPr/>
            </p:nvSpPr>
            <p:spPr>
              <a:xfrm>
                <a:off x="1377368" y="5720965"/>
                <a:ext cx="9437263" cy="676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𝟐</m:t>
                        </m:r>
                      </m:sup>
                    </m:sSup>
                    <m:f>
                      <m:f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fPr>
                      <m:num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𝝏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𝒛</m:t>
                        </m:r>
                      </m:num>
                      <m:den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𝝏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𝒙</m:t>
                        </m:r>
                      </m:den>
                    </m:f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+</m:t>
                    </m:r>
                    <m:sSup>
                      <m:sSup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𝟐</m:t>
                        </m:r>
                      </m:sup>
                    </m:sSup>
                    <m:f>
                      <m:f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fPr>
                      <m:num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𝝏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𝒛</m:t>
                        </m:r>
                      </m:num>
                      <m:den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𝝏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Vrinda" panose="020B0502040204020203" pitchFamily="34" charset="0"/>
                          </a:rPr>
                          <m:t>𝒚</m:t>
                        </m:r>
                      </m:den>
                    </m:f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=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Vrinda" panose="020B0502040204020203" pitchFamily="34" charset="0"/>
                      </a:rPr>
                      <m:t>𝟎</m:t>
                    </m:r>
                  </m:oMath>
                </a14:m>
                <a:r>
                  <a:rPr lang="en-US" sz="2400" b="1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 </a:t>
                </a:r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, This is our </a:t>
                </a:r>
                <a:r>
                  <a:rPr lang="en-US" sz="2400" dirty="0">
                    <a:solidFill>
                      <a:srgbClr val="FF3C5C"/>
                    </a:solidFill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required partial differential equation</a:t>
                </a:r>
                <a:r>
                  <a:rPr lang="en-US" sz="2400" dirty="0">
                    <a:effectLst/>
                    <a:latin typeface="Malgun Gothic" panose="020B0503020000020004" pitchFamily="34" charset="-127"/>
                    <a:cs typeface="Vrinda" panose="020B0502040204020203" pitchFamily="34" charset="0"/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FD2F6E-3626-190D-41DC-4F0C68C8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68" y="5720965"/>
                <a:ext cx="9437263" cy="67659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1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2EF5F-BEA5-CC0D-EDDE-3307F9FB282E}"/>
              </a:ext>
            </a:extLst>
          </p:cNvPr>
          <p:cNvSpPr txBox="1"/>
          <p:nvPr/>
        </p:nvSpPr>
        <p:spPr>
          <a:xfrm>
            <a:off x="1429498" y="2036311"/>
            <a:ext cx="933300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Real life</a:t>
            </a:r>
            <a:r>
              <a:rPr lang="en-US" sz="6600" dirty="0">
                <a:solidFill>
                  <a:schemeClr val="bg1"/>
                </a:solidFill>
                <a:latin typeface="Bebas" panose="020B0606020202050201" pitchFamily="34" charset="0"/>
              </a:rPr>
              <a:t> </a:t>
            </a:r>
            <a:r>
              <a:rPr lang="en-US" sz="6600" dirty="0">
                <a:latin typeface="Bebas" panose="020B0606020202050201" pitchFamily="34" charset="0"/>
              </a:rPr>
              <a:t>examples </a:t>
            </a:r>
          </a:p>
          <a:p>
            <a:pPr algn="ctr">
              <a:lnSpc>
                <a:spcPts val="7000"/>
              </a:lnSpc>
            </a:pPr>
            <a:r>
              <a:rPr lang="en-US" sz="6600" dirty="0">
                <a:latin typeface="Bebas" panose="020B0606020202050201" pitchFamily="34" charset="0"/>
              </a:rPr>
              <a:t>Of </a:t>
            </a:r>
          </a:p>
          <a:p>
            <a:pPr algn="ctr">
              <a:lnSpc>
                <a:spcPts val="7000"/>
              </a:lnSpc>
            </a:pPr>
            <a:r>
              <a:rPr lang="en-US" sz="6600" dirty="0">
                <a:latin typeface="Bebas" panose="020B0606020202050201" pitchFamily="34" charset="0"/>
              </a:rPr>
              <a:t>Partial Differential equation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5621311" y="3982998"/>
            <a:ext cx="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4A35FE-E535-77F5-26A5-719AEF6B1F75}"/>
              </a:ext>
            </a:extLst>
          </p:cNvPr>
          <p:cNvCxnSpPr>
            <a:cxnSpLocks/>
          </p:cNvCxnSpPr>
          <p:nvPr/>
        </p:nvCxnSpPr>
        <p:spPr>
          <a:xfrm>
            <a:off x="1933731" y="4972348"/>
            <a:ext cx="840948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8D1473-A36E-ADEB-CC83-5B4CC602C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/>
          <a:stretch>
            <a:fillRect/>
          </a:stretch>
        </p:blipFill>
        <p:spPr>
          <a:xfrm>
            <a:off x="-7080838" y="0"/>
            <a:ext cx="7080838" cy="6858000"/>
          </a:xfrm>
          <a:custGeom>
            <a:avLst/>
            <a:gdLst>
              <a:gd name="connsiteX0" fmla="*/ 1714500 w 9413824"/>
              <a:gd name="connsiteY0" fmla="*/ 0 h 6858000"/>
              <a:gd name="connsiteX1" fmla="*/ 9413824 w 9413824"/>
              <a:gd name="connsiteY1" fmla="*/ 0 h 6858000"/>
              <a:gd name="connsiteX2" fmla="*/ 9413824 w 9413824"/>
              <a:gd name="connsiteY2" fmla="*/ 6858000 h 6858000"/>
              <a:gd name="connsiteX3" fmla="*/ 0 w 94138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3824" h="6858000">
                <a:moveTo>
                  <a:pt x="1714500" y="0"/>
                </a:moveTo>
                <a:lnTo>
                  <a:pt x="9413824" y="0"/>
                </a:lnTo>
                <a:lnTo>
                  <a:pt x="941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5EA6D2-623B-ECEE-EC24-DA04979AA36F}"/>
              </a:ext>
            </a:extLst>
          </p:cNvPr>
          <p:cNvSpPr txBox="1"/>
          <p:nvPr/>
        </p:nvSpPr>
        <p:spPr>
          <a:xfrm>
            <a:off x="-4832556" y="183128"/>
            <a:ext cx="3945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solidFill>
                  <a:srgbClr val="FF3C5C"/>
                </a:solidFill>
                <a:latin typeface="Bebas" panose="020B0606020202050201" pitchFamily="34" charset="0"/>
              </a:rPr>
              <a:t>THERMODYNAMICS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C48F1-A781-BA5D-8366-444F9F3B6B75}"/>
              </a:ext>
            </a:extLst>
          </p:cNvPr>
          <p:cNvSpPr txBox="1"/>
          <p:nvPr/>
        </p:nvSpPr>
        <p:spPr>
          <a:xfrm>
            <a:off x="-5819729" y="1497578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B6028-1844-47B7-8881-10ED7BC83FE4}"/>
                  </a:ext>
                </a:extLst>
              </p:cNvPr>
              <p:cNvSpPr txBox="1"/>
              <p:nvPr/>
            </p:nvSpPr>
            <p:spPr>
              <a:xfrm>
                <a:off x="-4279887" y="1965175"/>
                <a:ext cx="2372060" cy="1093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</m:e>
                            <m:sup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B6028-1844-47B7-8881-10ED7BC83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79887" y="1965175"/>
                <a:ext cx="2372060" cy="1093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EE979D3-95C9-AA9D-2160-FCB7933E1DAB}"/>
              </a:ext>
            </a:extLst>
          </p:cNvPr>
          <p:cNvSpPr txBox="1"/>
          <p:nvPr/>
        </p:nvSpPr>
        <p:spPr>
          <a:xfrm>
            <a:off x="-5054042" y="3109560"/>
            <a:ext cx="392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u(</a:t>
            </a:r>
            <a:r>
              <a:rPr lang="en-US" b="1" dirty="0" err="1"/>
              <a:t>x,t</a:t>
            </a:r>
            <a:r>
              <a:rPr lang="en-US" b="1" dirty="0"/>
              <a:t>) is the </a:t>
            </a:r>
            <a:r>
              <a:rPr lang="en-US" b="1" dirty="0">
                <a:solidFill>
                  <a:srgbClr val="FF3C5C"/>
                </a:solidFill>
              </a:rPr>
              <a:t>temperature distribution</a:t>
            </a:r>
            <a:r>
              <a:rPr lang="en-US" b="1" dirty="0"/>
              <a:t>, a</a:t>
            </a:r>
          </a:p>
          <a:p>
            <a:r>
              <a:rPr lang="en-US" b="1" dirty="0" err="1"/>
              <a:t>nd</a:t>
            </a:r>
            <a:r>
              <a:rPr lang="en-US" b="1" dirty="0"/>
              <a:t> α is the </a:t>
            </a:r>
            <a:r>
              <a:rPr lang="en-US" b="1" dirty="0">
                <a:solidFill>
                  <a:srgbClr val="FF3C5C"/>
                </a:solidFill>
              </a:rPr>
              <a:t>thermal diffusivity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4F507-52F8-AFF9-BCBB-6C716F97CE3D}"/>
              </a:ext>
            </a:extLst>
          </p:cNvPr>
          <p:cNvSpPr txBox="1"/>
          <p:nvPr/>
        </p:nvSpPr>
        <p:spPr>
          <a:xfrm>
            <a:off x="-6181370" y="3916179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Applications: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47F548-2FD1-37FC-4B89-F7262DC39607}"/>
              </a:ext>
            </a:extLst>
          </p:cNvPr>
          <p:cNvSpPr txBox="1"/>
          <p:nvPr/>
        </p:nvSpPr>
        <p:spPr>
          <a:xfrm>
            <a:off x="-5775839" y="4590725"/>
            <a:ext cx="3920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To build Cooling 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To Determine Heat conduction of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312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AC2A2-CEF8-FDCF-A0B4-9079D9804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951" y="-637308"/>
            <a:ext cx="6902245" cy="4284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77D484-3E6E-FB6B-4F6F-B02D2825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96" y="3429000"/>
            <a:ext cx="5810250" cy="34004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5621311" y="3982998"/>
            <a:ext cx="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EEDB3-65C5-E2B1-779A-B0B664F76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15"/>
          <a:stretch>
            <a:fillRect/>
          </a:stretch>
        </p:blipFill>
        <p:spPr>
          <a:xfrm>
            <a:off x="12192000" y="7372"/>
            <a:ext cx="8215577" cy="6858000"/>
          </a:xfrm>
          <a:custGeom>
            <a:avLst/>
            <a:gdLst>
              <a:gd name="connsiteX0" fmla="*/ 0 w 8215577"/>
              <a:gd name="connsiteY0" fmla="*/ 0 h 6858000"/>
              <a:gd name="connsiteX1" fmla="*/ 8215577 w 8215577"/>
              <a:gd name="connsiteY1" fmla="*/ 0 h 6858000"/>
              <a:gd name="connsiteX2" fmla="*/ 6501078 w 8215577"/>
              <a:gd name="connsiteY2" fmla="*/ 6858000 h 6858000"/>
              <a:gd name="connsiteX3" fmla="*/ 0 w 82155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5577" h="6858000">
                <a:moveTo>
                  <a:pt x="0" y="0"/>
                </a:moveTo>
                <a:lnTo>
                  <a:pt x="8215577" y="0"/>
                </a:lnTo>
                <a:lnTo>
                  <a:pt x="65010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97F292-07D6-9231-01A4-F3737B701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/>
          <a:stretch>
            <a:fillRect/>
          </a:stretch>
        </p:blipFill>
        <p:spPr>
          <a:xfrm>
            <a:off x="5111162" y="7372"/>
            <a:ext cx="7080838" cy="6858000"/>
          </a:xfrm>
          <a:custGeom>
            <a:avLst/>
            <a:gdLst>
              <a:gd name="connsiteX0" fmla="*/ 1714500 w 9413824"/>
              <a:gd name="connsiteY0" fmla="*/ 0 h 6858000"/>
              <a:gd name="connsiteX1" fmla="*/ 9413824 w 9413824"/>
              <a:gd name="connsiteY1" fmla="*/ 0 h 6858000"/>
              <a:gd name="connsiteX2" fmla="*/ 9413824 w 9413824"/>
              <a:gd name="connsiteY2" fmla="*/ 6858000 h 6858000"/>
              <a:gd name="connsiteX3" fmla="*/ 0 w 94138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3824" h="6858000">
                <a:moveTo>
                  <a:pt x="1714500" y="0"/>
                </a:moveTo>
                <a:lnTo>
                  <a:pt x="9413824" y="0"/>
                </a:lnTo>
                <a:lnTo>
                  <a:pt x="941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7D084A-4CA2-1AF2-1878-277331EF6DAA}"/>
              </a:ext>
            </a:extLst>
          </p:cNvPr>
          <p:cNvSpPr txBox="1"/>
          <p:nvPr/>
        </p:nvSpPr>
        <p:spPr>
          <a:xfrm>
            <a:off x="7359444" y="190500"/>
            <a:ext cx="3945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solidFill>
                  <a:srgbClr val="FF3C5C"/>
                </a:solidFill>
                <a:latin typeface="Bebas" panose="020B0606020202050201" pitchFamily="34" charset="0"/>
              </a:rPr>
              <a:t>THERMODYNAMICS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FEBEE-67C8-38BA-0986-92910665CFDF}"/>
              </a:ext>
            </a:extLst>
          </p:cNvPr>
          <p:cNvSpPr txBox="1"/>
          <p:nvPr/>
        </p:nvSpPr>
        <p:spPr>
          <a:xfrm>
            <a:off x="6372271" y="1504950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B595E-D2A3-ACD4-1DA7-457FB6CA5221}"/>
                  </a:ext>
                </a:extLst>
              </p:cNvPr>
              <p:cNvSpPr txBox="1"/>
              <p:nvPr/>
            </p:nvSpPr>
            <p:spPr>
              <a:xfrm>
                <a:off x="7912113" y="1972547"/>
                <a:ext cx="2372060" cy="1093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</m:e>
                            <m:sup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B595E-D2A3-ACD4-1DA7-457FB6CA5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13" y="1972547"/>
                <a:ext cx="2372060" cy="1093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AC8ECFA-AEBC-1BF0-F56A-2C6D07E31710}"/>
              </a:ext>
            </a:extLst>
          </p:cNvPr>
          <p:cNvSpPr txBox="1"/>
          <p:nvPr/>
        </p:nvSpPr>
        <p:spPr>
          <a:xfrm>
            <a:off x="7137958" y="3116932"/>
            <a:ext cx="392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u(</a:t>
            </a:r>
            <a:r>
              <a:rPr lang="en-US" b="1" dirty="0" err="1"/>
              <a:t>x,t</a:t>
            </a:r>
            <a:r>
              <a:rPr lang="en-US" b="1" dirty="0"/>
              <a:t>) is the </a:t>
            </a:r>
            <a:r>
              <a:rPr lang="en-US" b="1" dirty="0">
                <a:solidFill>
                  <a:srgbClr val="FF3C5C"/>
                </a:solidFill>
              </a:rPr>
              <a:t>temperature distribution</a:t>
            </a:r>
            <a:r>
              <a:rPr lang="en-US" b="1" dirty="0"/>
              <a:t>, a</a:t>
            </a:r>
          </a:p>
          <a:p>
            <a:r>
              <a:rPr lang="en-US" b="1" dirty="0" err="1"/>
              <a:t>nd</a:t>
            </a:r>
            <a:r>
              <a:rPr lang="en-US" b="1" dirty="0"/>
              <a:t> α is the </a:t>
            </a:r>
            <a:r>
              <a:rPr lang="en-US" b="1" dirty="0">
                <a:solidFill>
                  <a:srgbClr val="FF3C5C"/>
                </a:solidFill>
              </a:rPr>
              <a:t>thermal diffusivity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B0CA3-4A86-8D0D-2EA4-2350DE86F233}"/>
              </a:ext>
            </a:extLst>
          </p:cNvPr>
          <p:cNvSpPr txBox="1"/>
          <p:nvPr/>
        </p:nvSpPr>
        <p:spPr>
          <a:xfrm>
            <a:off x="6010630" y="3923551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Applications: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85F20-847F-B041-CCA3-DDC69A56D6EC}"/>
              </a:ext>
            </a:extLst>
          </p:cNvPr>
          <p:cNvSpPr txBox="1"/>
          <p:nvPr/>
        </p:nvSpPr>
        <p:spPr>
          <a:xfrm>
            <a:off x="6416161" y="4598097"/>
            <a:ext cx="3920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 build Cooling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 Determine Heat conduction of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98B92B-E61A-27FE-59DB-7603B23AE66E}"/>
              </a:ext>
            </a:extLst>
          </p:cNvPr>
          <p:cNvSpPr txBox="1"/>
          <p:nvPr/>
        </p:nvSpPr>
        <p:spPr>
          <a:xfrm>
            <a:off x="14478962" y="183297"/>
            <a:ext cx="3544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solidFill>
                  <a:srgbClr val="FF3C5C"/>
                </a:solidFill>
                <a:latin typeface="Bebas" panose="020B0606020202050201" pitchFamily="34" charset="0"/>
              </a:rPr>
              <a:t>Fluid DYNAMICS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57A36F-4592-042E-3999-0957BE3BECC8}"/>
              </a:ext>
            </a:extLst>
          </p:cNvPr>
          <p:cNvSpPr txBox="1"/>
          <p:nvPr/>
        </p:nvSpPr>
        <p:spPr>
          <a:xfrm>
            <a:off x="13642451" y="1583626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Navier-Stokes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6829EC-AC18-0206-9186-7FE9C1D02323}"/>
                  </a:ext>
                </a:extLst>
              </p:cNvPr>
              <p:cNvSpPr txBox="1"/>
              <p:nvPr/>
            </p:nvSpPr>
            <p:spPr>
              <a:xfrm>
                <a:off x="13640924" y="2120128"/>
                <a:ext cx="5463483" cy="92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den>
                      </m:f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𝒗</m:t>
                      </m:r>
                      <m:sSup>
                        <m:sSup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p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6829EC-AC18-0206-9186-7FE9C1D02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24" y="2120128"/>
                <a:ext cx="5463483" cy="920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F575B47-65B2-CDC3-2A02-89B43900C6EB}"/>
              </a:ext>
            </a:extLst>
          </p:cNvPr>
          <p:cNvSpPr txBox="1"/>
          <p:nvPr/>
        </p:nvSpPr>
        <p:spPr>
          <a:xfrm>
            <a:off x="13552504" y="3054240"/>
            <a:ext cx="5376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Where u is the </a:t>
            </a:r>
            <a:r>
              <a:rPr lang="en-US" b="1" dirty="0">
                <a:solidFill>
                  <a:srgbClr val="FF3C5C"/>
                </a:solidFill>
              </a:rPr>
              <a:t>velocity field</a:t>
            </a:r>
            <a:r>
              <a:rPr lang="en-US" b="1" dirty="0"/>
              <a:t>, p is the </a:t>
            </a:r>
            <a:r>
              <a:rPr lang="en-US" b="1" dirty="0">
                <a:solidFill>
                  <a:srgbClr val="FF3C5C"/>
                </a:solidFill>
              </a:rPr>
              <a:t>pressure</a:t>
            </a:r>
            <a:r>
              <a:rPr lang="en-US" b="1" dirty="0"/>
              <a:t>, ν is the </a:t>
            </a:r>
          </a:p>
          <a:p>
            <a:r>
              <a:rPr lang="en-US" b="1" dirty="0">
                <a:solidFill>
                  <a:srgbClr val="FF3C5C"/>
                </a:solidFill>
              </a:rPr>
              <a:t>kinematic viscosity</a:t>
            </a:r>
            <a:r>
              <a:rPr lang="en-US" b="1" dirty="0"/>
              <a:t>, and f represents </a:t>
            </a:r>
            <a:r>
              <a:rPr lang="en-US" b="1" dirty="0">
                <a:solidFill>
                  <a:srgbClr val="FF3C5C"/>
                </a:solidFill>
              </a:rPr>
              <a:t>body forces</a:t>
            </a:r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BAE86-D7E6-8BB2-EE91-AC6E684BA094}"/>
              </a:ext>
            </a:extLst>
          </p:cNvPr>
          <p:cNvSpPr txBox="1"/>
          <p:nvPr/>
        </p:nvSpPr>
        <p:spPr>
          <a:xfrm>
            <a:off x="13640924" y="4004173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Applications: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43A78D-01BE-8091-BDC0-C4B0A03E8749}"/>
              </a:ext>
            </a:extLst>
          </p:cNvPr>
          <p:cNvSpPr txBox="1"/>
          <p:nvPr/>
        </p:nvSpPr>
        <p:spPr>
          <a:xfrm>
            <a:off x="13940931" y="4635962"/>
            <a:ext cx="4512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Used to predict airflow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Used to reduce </a:t>
            </a:r>
            <a:r>
              <a:rPr lang="en-US" dirty="0" err="1">
                <a:latin typeface="SansSerif" panose="00000400000000000000" pitchFamily="2" charset="2"/>
              </a:rPr>
              <a:t>airforce</a:t>
            </a:r>
            <a:r>
              <a:rPr lang="en-US" dirty="0">
                <a:latin typeface="SansSerif" panose="00000400000000000000" pitchFamily="2" charset="2"/>
              </a:rPr>
              <a:t> against aircraft </a:t>
            </a:r>
          </a:p>
          <a:p>
            <a:r>
              <a:rPr lang="en-US" dirty="0">
                <a:latin typeface="SansSerif" panose="00000400000000000000" pitchFamily="2" charset="2"/>
              </a:rPr>
              <a:t>     And automobile.</a:t>
            </a:r>
          </a:p>
        </p:txBody>
      </p:sp>
    </p:spTree>
    <p:extLst>
      <p:ext uri="{BB962C8B-B14F-4D97-AF65-F5344CB8AC3E}">
        <p14:creationId xmlns:p14="http://schemas.microsoft.com/office/powerpoint/2010/main" val="112747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807AA-F0F9-3757-514C-70D9A299B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22" y="-1"/>
            <a:ext cx="12202848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5621311" y="3982998"/>
            <a:ext cx="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EEDB3-65C5-E2B1-779A-B0B664F76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15"/>
          <a:stretch>
            <a:fillRect/>
          </a:stretch>
        </p:blipFill>
        <p:spPr>
          <a:xfrm>
            <a:off x="-1710821" y="0"/>
            <a:ext cx="8215577" cy="6858000"/>
          </a:xfrm>
          <a:custGeom>
            <a:avLst/>
            <a:gdLst>
              <a:gd name="connsiteX0" fmla="*/ 0 w 8215577"/>
              <a:gd name="connsiteY0" fmla="*/ 0 h 6858000"/>
              <a:gd name="connsiteX1" fmla="*/ 8215577 w 8215577"/>
              <a:gd name="connsiteY1" fmla="*/ 0 h 6858000"/>
              <a:gd name="connsiteX2" fmla="*/ 6501078 w 8215577"/>
              <a:gd name="connsiteY2" fmla="*/ 6858000 h 6858000"/>
              <a:gd name="connsiteX3" fmla="*/ 0 w 82155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5577" h="6858000">
                <a:moveTo>
                  <a:pt x="0" y="0"/>
                </a:moveTo>
                <a:lnTo>
                  <a:pt x="8215577" y="0"/>
                </a:lnTo>
                <a:lnTo>
                  <a:pt x="65010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97F292-07D6-9231-01A4-F3737B701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/>
          <a:stretch>
            <a:fillRect/>
          </a:stretch>
        </p:blipFill>
        <p:spPr>
          <a:xfrm>
            <a:off x="-10374653" y="-1"/>
            <a:ext cx="9413824" cy="6858000"/>
          </a:xfrm>
          <a:custGeom>
            <a:avLst/>
            <a:gdLst>
              <a:gd name="connsiteX0" fmla="*/ 1714500 w 9413824"/>
              <a:gd name="connsiteY0" fmla="*/ 0 h 6858000"/>
              <a:gd name="connsiteX1" fmla="*/ 9413824 w 9413824"/>
              <a:gd name="connsiteY1" fmla="*/ 0 h 6858000"/>
              <a:gd name="connsiteX2" fmla="*/ 9413824 w 9413824"/>
              <a:gd name="connsiteY2" fmla="*/ 6858000 h 6858000"/>
              <a:gd name="connsiteX3" fmla="*/ 0 w 94138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3824" h="6858000">
                <a:moveTo>
                  <a:pt x="1714500" y="0"/>
                </a:moveTo>
                <a:lnTo>
                  <a:pt x="9413824" y="0"/>
                </a:lnTo>
                <a:lnTo>
                  <a:pt x="941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5D92F4-3D73-CF33-3E6D-2C8B85F14B12}"/>
              </a:ext>
            </a:extLst>
          </p:cNvPr>
          <p:cNvSpPr txBox="1"/>
          <p:nvPr/>
        </p:nvSpPr>
        <p:spPr>
          <a:xfrm>
            <a:off x="-5656132" y="190500"/>
            <a:ext cx="3945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solidFill>
                  <a:srgbClr val="FF3C5C"/>
                </a:solidFill>
                <a:latin typeface="Bebas" panose="020B0606020202050201" pitchFamily="34" charset="0"/>
              </a:rPr>
              <a:t>THERMODYNAMICS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46A93-DB98-FE98-E08E-459CC11096AB}"/>
              </a:ext>
            </a:extLst>
          </p:cNvPr>
          <p:cNvSpPr txBox="1"/>
          <p:nvPr/>
        </p:nvSpPr>
        <p:spPr>
          <a:xfrm>
            <a:off x="-6643305" y="1504950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27912C-47FB-64ED-8CC2-FA434BEC7F19}"/>
                  </a:ext>
                </a:extLst>
              </p:cNvPr>
              <p:cNvSpPr txBox="1"/>
              <p:nvPr/>
            </p:nvSpPr>
            <p:spPr>
              <a:xfrm>
                <a:off x="-5103463" y="1972547"/>
                <a:ext cx="2372060" cy="1093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</m:e>
                            <m:sup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27912C-47FB-64ED-8CC2-FA434BEC7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3463" y="1972547"/>
                <a:ext cx="2372060" cy="1093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59CE4DD-0BF5-723F-DC34-5BB441CBDAAF}"/>
              </a:ext>
            </a:extLst>
          </p:cNvPr>
          <p:cNvSpPr txBox="1"/>
          <p:nvPr/>
        </p:nvSpPr>
        <p:spPr>
          <a:xfrm>
            <a:off x="-5877618" y="3116932"/>
            <a:ext cx="392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u(</a:t>
            </a:r>
            <a:r>
              <a:rPr lang="en-US" b="1" dirty="0" err="1"/>
              <a:t>x,t</a:t>
            </a:r>
            <a:r>
              <a:rPr lang="en-US" b="1" dirty="0"/>
              <a:t>) is the </a:t>
            </a:r>
            <a:r>
              <a:rPr lang="en-US" b="1" dirty="0">
                <a:solidFill>
                  <a:srgbClr val="FF3C5C"/>
                </a:solidFill>
              </a:rPr>
              <a:t>temperature distribution</a:t>
            </a:r>
            <a:r>
              <a:rPr lang="en-US" b="1" dirty="0"/>
              <a:t>, a</a:t>
            </a:r>
          </a:p>
          <a:p>
            <a:r>
              <a:rPr lang="en-US" b="1" dirty="0" err="1"/>
              <a:t>nd</a:t>
            </a:r>
            <a:r>
              <a:rPr lang="en-US" b="1" dirty="0"/>
              <a:t> α is the </a:t>
            </a:r>
            <a:r>
              <a:rPr lang="en-US" b="1" dirty="0">
                <a:solidFill>
                  <a:srgbClr val="FF3C5C"/>
                </a:solidFill>
              </a:rPr>
              <a:t>thermal diffusivity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7C8EC9-E0A2-6A2C-C160-DE81724F90FD}"/>
              </a:ext>
            </a:extLst>
          </p:cNvPr>
          <p:cNvSpPr txBox="1"/>
          <p:nvPr/>
        </p:nvSpPr>
        <p:spPr>
          <a:xfrm>
            <a:off x="-7004946" y="3923551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Applications: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B6288-4022-0C4E-6DD7-AD493271F503}"/>
              </a:ext>
            </a:extLst>
          </p:cNvPr>
          <p:cNvSpPr txBox="1"/>
          <p:nvPr/>
        </p:nvSpPr>
        <p:spPr>
          <a:xfrm>
            <a:off x="-6599415" y="4598097"/>
            <a:ext cx="3920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To build Cooling 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To Determine Heat conduction of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87717-8E57-82BF-60DB-2054928A03D1}"/>
              </a:ext>
            </a:extLst>
          </p:cNvPr>
          <p:cNvSpPr txBox="1"/>
          <p:nvPr/>
        </p:nvSpPr>
        <p:spPr>
          <a:xfrm>
            <a:off x="1035044" y="183297"/>
            <a:ext cx="3544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solidFill>
                  <a:srgbClr val="FF3C5C"/>
                </a:solidFill>
                <a:latin typeface="Bebas" panose="020B0606020202050201" pitchFamily="34" charset="0"/>
              </a:rPr>
              <a:t>Fluid DYNAMICS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3ED47A-9574-3BE4-929A-0B4DCF303C61}"/>
              </a:ext>
            </a:extLst>
          </p:cNvPr>
          <p:cNvSpPr txBox="1"/>
          <p:nvPr/>
        </p:nvSpPr>
        <p:spPr>
          <a:xfrm>
            <a:off x="198533" y="1583626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Navier-Stokes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82F95-B12C-DF45-FF44-3BF8C212811A}"/>
                  </a:ext>
                </a:extLst>
              </p:cNvPr>
              <p:cNvSpPr txBox="1"/>
              <p:nvPr/>
            </p:nvSpPr>
            <p:spPr>
              <a:xfrm>
                <a:off x="197006" y="2120128"/>
                <a:ext cx="5463483" cy="92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den>
                      </m:f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𝒗</m:t>
                      </m:r>
                      <m:sSup>
                        <m:sSup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p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82F95-B12C-DF45-FF44-3BF8C212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6" y="2120128"/>
                <a:ext cx="5463483" cy="92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0F0F6EF-ABF9-9043-EFC7-18BE085DCC01}"/>
              </a:ext>
            </a:extLst>
          </p:cNvPr>
          <p:cNvSpPr txBox="1"/>
          <p:nvPr/>
        </p:nvSpPr>
        <p:spPr>
          <a:xfrm>
            <a:off x="108586" y="3054240"/>
            <a:ext cx="5376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Where u is the </a:t>
            </a:r>
            <a:r>
              <a:rPr lang="en-US" b="1" dirty="0">
                <a:solidFill>
                  <a:srgbClr val="FF3C5C"/>
                </a:solidFill>
              </a:rPr>
              <a:t>velocity field</a:t>
            </a:r>
            <a:r>
              <a:rPr lang="en-US" b="1" dirty="0"/>
              <a:t>, p is the </a:t>
            </a:r>
            <a:r>
              <a:rPr lang="en-US" b="1" dirty="0">
                <a:solidFill>
                  <a:srgbClr val="FF3C5C"/>
                </a:solidFill>
              </a:rPr>
              <a:t>pressure</a:t>
            </a:r>
            <a:r>
              <a:rPr lang="en-US" b="1" dirty="0"/>
              <a:t>, ν is the </a:t>
            </a:r>
          </a:p>
          <a:p>
            <a:r>
              <a:rPr lang="en-US" b="1" dirty="0">
                <a:solidFill>
                  <a:srgbClr val="FF3C5C"/>
                </a:solidFill>
              </a:rPr>
              <a:t>kinematic viscosity</a:t>
            </a:r>
            <a:r>
              <a:rPr lang="en-US" b="1" dirty="0"/>
              <a:t>, and f represents </a:t>
            </a:r>
            <a:r>
              <a:rPr lang="en-US" b="1" dirty="0">
                <a:solidFill>
                  <a:srgbClr val="FF3C5C"/>
                </a:solidFill>
              </a:rPr>
              <a:t>body forces</a:t>
            </a:r>
            <a:r>
              <a:rPr lang="en-US" b="1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D3B749-E120-4B38-6777-744F22CFFFBD}"/>
              </a:ext>
            </a:extLst>
          </p:cNvPr>
          <p:cNvSpPr txBox="1"/>
          <p:nvPr/>
        </p:nvSpPr>
        <p:spPr>
          <a:xfrm>
            <a:off x="197006" y="4004173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Applications: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AEA593-401E-1BDE-9E3D-F8ABBBA4A972}"/>
              </a:ext>
            </a:extLst>
          </p:cNvPr>
          <p:cNvSpPr txBox="1"/>
          <p:nvPr/>
        </p:nvSpPr>
        <p:spPr>
          <a:xfrm>
            <a:off x="497013" y="4635962"/>
            <a:ext cx="4809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Used to predict flow of liquids and gases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Used to reduce air resistance force</a:t>
            </a:r>
          </a:p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on aircraft and automobile.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D4670B-61FA-0EFB-6998-DBC35B8CE6A4}"/>
              </a:ext>
            </a:extLst>
          </p:cNvPr>
          <p:cNvSpPr txBox="1"/>
          <p:nvPr/>
        </p:nvSpPr>
        <p:spPr>
          <a:xfrm>
            <a:off x="-12384975" y="180662"/>
            <a:ext cx="4240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solidFill>
                  <a:srgbClr val="FF3C5C"/>
                </a:solidFill>
                <a:latin typeface="Bebas" panose="020B0606020202050201" pitchFamily="34" charset="0"/>
              </a:rPr>
              <a:t>Electromagnetics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BC303-BAB8-2375-418A-95B9639EBF55}"/>
              </a:ext>
            </a:extLst>
          </p:cNvPr>
          <p:cNvSpPr txBox="1"/>
          <p:nvPr/>
        </p:nvSpPr>
        <p:spPr>
          <a:xfrm>
            <a:off x="-13024642" y="1583626"/>
            <a:ext cx="3023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Maxwell’s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D4FC68-1955-8A49-88A2-8985B7ACF08E}"/>
                  </a:ext>
                </a:extLst>
              </p:cNvPr>
              <p:cNvSpPr txBox="1"/>
              <p:nvPr/>
            </p:nvSpPr>
            <p:spPr>
              <a:xfrm>
                <a:off x="-12365070" y="2203129"/>
                <a:ext cx="3579185" cy="729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D4FC68-1955-8A49-88A2-8985B7ACF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365070" y="2203129"/>
                <a:ext cx="3579185" cy="7296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EA64962-CDEE-26F9-D97E-300386242576}"/>
                  </a:ext>
                </a:extLst>
              </p:cNvPr>
              <p:cNvSpPr txBox="1"/>
              <p:nvPr/>
            </p:nvSpPr>
            <p:spPr>
              <a:xfrm>
                <a:off x="-12365070" y="2808751"/>
                <a:ext cx="4282839" cy="682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EA64962-CDEE-26F9-D97E-300386242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365070" y="2808751"/>
                <a:ext cx="4282839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13C6B29-4438-54BC-0B83-BDBADA3C25C6}"/>
              </a:ext>
            </a:extLst>
          </p:cNvPr>
          <p:cNvSpPr txBox="1"/>
          <p:nvPr/>
        </p:nvSpPr>
        <p:spPr>
          <a:xfrm>
            <a:off x="-12612710" y="3416226"/>
            <a:ext cx="5092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where E is the </a:t>
            </a:r>
            <a:r>
              <a:rPr lang="en-US" b="1" dirty="0">
                <a:solidFill>
                  <a:srgbClr val="FF3C5C"/>
                </a:solidFill>
              </a:rPr>
              <a:t>electric field</a:t>
            </a:r>
            <a:r>
              <a:rPr lang="en-US" b="1" dirty="0"/>
              <a:t>, B is the </a:t>
            </a:r>
            <a:r>
              <a:rPr lang="en-US" b="1" dirty="0">
                <a:solidFill>
                  <a:srgbClr val="FF3C5C"/>
                </a:solidFill>
              </a:rPr>
              <a:t>magnetic field</a:t>
            </a:r>
            <a:r>
              <a:rPr lang="en-US" b="1" dirty="0"/>
              <a:t>, </a:t>
            </a:r>
          </a:p>
          <a:p>
            <a:r>
              <a:rPr lang="en-US" b="1" dirty="0"/>
              <a:t>ρ is the </a:t>
            </a:r>
            <a:r>
              <a:rPr lang="en-US" b="1" dirty="0">
                <a:solidFill>
                  <a:srgbClr val="FF3C5C"/>
                </a:solidFill>
              </a:rPr>
              <a:t>charge density</a:t>
            </a:r>
            <a:r>
              <a:rPr lang="en-US" b="1" dirty="0"/>
              <a:t>, and J is the </a:t>
            </a:r>
            <a:r>
              <a:rPr lang="en-US" b="1" dirty="0">
                <a:solidFill>
                  <a:srgbClr val="FF3C5C"/>
                </a:solidFill>
              </a:rPr>
              <a:t>current density</a:t>
            </a:r>
            <a:r>
              <a:rPr lang="en-US" b="1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01EF92-FBB4-8FAC-C380-AD3410CF1417}"/>
              </a:ext>
            </a:extLst>
          </p:cNvPr>
          <p:cNvSpPr txBox="1"/>
          <p:nvPr/>
        </p:nvSpPr>
        <p:spPr>
          <a:xfrm>
            <a:off x="-13613700" y="4062557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Applications: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86F127-8B07-3DCF-6B13-B0C3E7A8202E}"/>
              </a:ext>
            </a:extLst>
          </p:cNvPr>
          <p:cNvSpPr txBox="1"/>
          <p:nvPr/>
        </p:nvSpPr>
        <p:spPr>
          <a:xfrm>
            <a:off x="-12480038" y="4641598"/>
            <a:ext cx="4717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Used to design antennas and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To understand Electric and magnetic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To determine propagation of  EM waves</a:t>
            </a:r>
          </a:p>
        </p:txBody>
      </p:sp>
    </p:spTree>
    <p:extLst>
      <p:ext uri="{BB962C8B-B14F-4D97-AF65-F5344CB8AC3E}">
        <p14:creationId xmlns:p14="http://schemas.microsoft.com/office/powerpoint/2010/main" val="364234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594F13B-7965-3ECA-C5A7-DDBAA274F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006"/>
            <a:ext cx="5972175" cy="49720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5621311" y="3982998"/>
            <a:ext cx="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EEDB3-65C5-E2B1-779A-B0B664F76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15"/>
          <a:stretch>
            <a:fillRect/>
          </a:stretch>
        </p:blipFill>
        <p:spPr>
          <a:xfrm>
            <a:off x="13096569" y="0"/>
            <a:ext cx="8215577" cy="6858000"/>
          </a:xfrm>
          <a:custGeom>
            <a:avLst/>
            <a:gdLst>
              <a:gd name="connsiteX0" fmla="*/ 0 w 8215577"/>
              <a:gd name="connsiteY0" fmla="*/ 0 h 6858000"/>
              <a:gd name="connsiteX1" fmla="*/ 8215577 w 8215577"/>
              <a:gd name="connsiteY1" fmla="*/ 0 h 6858000"/>
              <a:gd name="connsiteX2" fmla="*/ 6501078 w 8215577"/>
              <a:gd name="connsiteY2" fmla="*/ 6858000 h 6858000"/>
              <a:gd name="connsiteX3" fmla="*/ 0 w 82155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5577" h="6858000">
                <a:moveTo>
                  <a:pt x="0" y="0"/>
                </a:moveTo>
                <a:lnTo>
                  <a:pt x="8215577" y="0"/>
                </a:lnTo>
                <a:lnTo>
                  <a:pt x="65010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97F292-07D6-9231-01A4-F3737B701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/>
          <a:stretch>
            <a:fillRect/>
          </a:stretch>
        </p:blipFill>
        <p:spPr>
          <a:xfrm>
            <a:off x="5111162" y="-1"/>
            <a:ext cx="9413824" cy="6858000"/>
          </a:xfrm>
          <a:custGeom>
            <a:avLst/>
            <a:gdLst>
              <a:gd name="connsiteX0" fmla="*/ 1714500 w 9413824"/>
              <a:gd name="connsiteY0" fmla="*/ 0 h 6858000"/>
              <a:gd name="connsiteX1" fmla="*/ 9413824 w 9413824"/>
              <a:gd name="connsiteY1" fmla="*/ 0 h 6858000"/>
              <a:gd name="connsiteX2" fmla="*/ 9413824 w 9413824"/>
              <a:gd name="connsiteY2" fmla="*/ 6858000 h 6858000"/>
              <a:gd name="connsiteX3" fmla="*/ 0 w 94138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3824" h="6858000">
                <a:moveTo>
                  <a:pt x="1714500" y="0"/>
                </a:moveTo>
                <a:lnTo>
                  <a:pt x="9413824" y="0"/>
                </a:lnTo>
                <a:lnTo>
                  <a:pt x="941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1823E3-B184-DBFC-6246-B6BAEFF6F1AA}"/>
              </a:ext>
            </a:extLst>
          </p:cNvPr>
          <p:cNvSpPr txBox="1"/>
          <p:nvPr/>
        </p:nvSpPr>
        <p:spPr>
          <a:xfrm>
            <a:off x="15551144" y="183297"/>
            <a:ext cx="3544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solidFill>
                  <a:srgbClr val="FF3C5C"/>
                </a:solidFill>
                <a:latin typeface="Bebas" panose="020B0606020202050201" pitchFamily="34" charset="0"/>
              </a:rPr>
              <a:t>Fluid DYNAMICS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F3A830-268D-02CE-2BCF-4FE5C74B1186}"/>
              </a:ext>
            </a:extLst>
          </p:cNvPr>
          <p:cNvSpPr txBox="1"/>
          <p:nvPr/>
        </p:nvSpPr>
        <p:spPr>
          <a:xfrm>
            <a:off x="14714633" y="1583626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Navier-Stokes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CD9FED-9B50-5F09-52B0-1DA7971E28D9}"/>
                  </a:ext>
                </a:extLst>
              </p:cNvPr>
              <p:cNvSpPr txBox="1"/>
              <p:nvPr/>
            </p:nvSpPr>
            <p:spPr>
              <a:xfrm>
                <a:off x="14713106" y="2120128"/>
                <a:ext cx="5463483" cy="92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</m:d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den>
                      </m:f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𝒗</m:t>
                      </m:r>
                      <m:sSup>
                        <m:sSupPr>
                          <m:ctrlPr>
                            <a:rPr lang="en-US" sz="2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p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CD9FED-9B50-5F09-52B0-1DA7971E2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3106" y="2120128"/>
                <a:ext cx="5463483" cy="92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1E1D95E-902A-B244-4BD8-52F97B0E3936}"/>
              </a:ext>
            </a:extLst>
          </p:cNvPr>
          <p:cNvSpPr txBox="1"/>
          <p:nvPr/>
        </p:nvSpPr>
        <p:spPr>
          <a:xfrm>
            <a:off x="14624686" y="3054240"/>
            <a:ext cx="5376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Where u is the </a:t>
            </a:r>
            <a:r>
              <a:rPr lang="en-US" b="1" dirty="0">
                <a:solidFill>
                  <a:srgbClr val="FF3C5C"/>
                </a:solidFill>
              </a:rPr>
              <a:t>velocity field</a:t>
            </a:r>
            <a:r>
              <a:rPr lang="en-US" b="1" dirty="0"/>
              <a:t>, p is the </a:t>
            </a:r>
            <a:r>
              <a:rPr lang="en-US" b="1" dirty="0">
                <a:solidFill>
                  <a:srgbClr val="FF3C5C"/>
                </a:solidFill>
              </a:rPr>
              <a:t>pressure</a:t>
            </a:r>
            <a:r>
              <a:rPr lang="en-US" b="1" dirty="0"/>
              <a:t>, ν is the </a:t>
            </a:r>
          </a:p>
          <a:p>
            <a:r>
              <a:rPr lang="en-US" b="1" dirty="0">
                <a:solidFill>
                  <a:srgbClr val="FF3C5C"/>
                </a:solidFill>
              </a:rPr>
              <a:t>kinematic viscosity</a:t>
            </a:r>
            <a:r>
              <a:rPr lang="en-US" b="1" dirty="0"/>
              <a:t>, and f represents </a:t>
            </a:r>
            <a:r>
              <a:rPr lang="en-US" b="1" dirty="0">
                <a:solidFill>
                  <a:srgbClr val="FF3C5C"/>
                </a:solidFill>
              </a:rPr>
              <a:t>body forces</a:t>
            </a:r>
            <a:r>
              <a:rPr lang="en-US" b="1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AADDF-F33D-7CAF-382A-F24AC1C3F5F9}"/>
              </a:ext>
            </a:extLst>
          </p:cNvPr>
          <p:cNvSpPr txBox="1"/>
          <p:nvPr/>
        </p:nvSpPr>
        <p:spPr>
          <a:xfrm>
            <a:off x="14713106" y="4004173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Applications: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F82687-FDA0-AC81-EA56-09FFC94CCAA2}"/>
              </a:ext>
            </a:extLst>
          </p:cNvPr>
          <p:cNvSpPr txBox="1"/>
          <p:nvPr/>
        </p:nvSpPr>
        <p:spPr>
          <a:xfrm>
            <a:off x="15013113" y="4635962"/>
            <a:ext cx="4512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Used to predict airflow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ansSerif" panose="00000400000000000000" pitchFamily="2" charset="2"/>
              </a:rPr>
              <a:t>Used to reduce </a:t>
            </a:r>
            <a:r>
              <a:rPr lang="en-US" dirty="0" err="1">
                <a:latin typeface="SansSerif" panose="00000400000000000000" pitchFamily="2" charset="2"/>
              </a:rPr>
              <a:t>airforce</a:t>
            </a:r>
            <a:r>
              <a:rPr lang="en-US" dirty="0">
                <a:latin typeface="SansSerif" panose="00000400000000000000" pitchFamily="2" charset="2"/>
              </a:rPr>
              <a:t> against aircraft </a:t>
            </a:r>
          </a:p>
          <a:p>
            <a:r>
              <a:rPr lang="en-US" dirty="0">
                <a:latin typeface="SansSerif" panose="00000400000000000000" pitchFamily="2" charset="2"/>
              </a:rPr>
              <a:t>     And automobile.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DC91C-B65E-0861-2B27-0C1EB458DDFF}"/>
              </a:ext>
            </a:extLst>
          </p:cNvPr>
          <p:cNvSpPr txBox="1"/>
          <p:nvPr/>
        </p:nvSpPr>
        <p:spPr>
          <a:xfrm>
            <a:off x="7200900" y="180662"/>
            <a:ext cx="4240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solidFill>
                  <a:srgbClr val="FF3C5C"/>
                </a:solidFill>
                <a:latin typeface="Bebas" panose="020B0606020202050201" pitchFamily="34" charset="0"/>
              </a:rPr>
              <a:t>Electromagnetics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63EE2-9F9D-6377-E9A7-6C834213189F}"/>
              </a:ext>
            </a:extLst>
          </p:cNvPr>
          <p:cNvSpPr txBox="1"/>
          <p:nvPr/>
        </p:nvSpPr>
        <p:spPr>
          <a:xfrm>
            <a:off x="6561233" y="1583626"/>
            <a:ext cx="3023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Maxwell’s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237AC3-2C5F-B120-909F-52E8B5553FDD}"/>
                  </a:ext>
                </a:extLst>
              </p:cNvPr>
              <p:cNvSpPr txBox="1"/>
              <p:nvPr/>
            </p:nvSpPr>
            <p:spPr>
              <a:xfrm>
                <a:off x="7220805" y="2203129"/>
                <a:ext cx="3579185" cy="729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237AC3-2C5F-B120-909F-52E8B5553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05" y="2203129"/>
                <a:ext cx="3579185" cy="7296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2A84CB-BB02-96E6-6AE1-CED6BD3B17BF}"/>
                  </a:ext>
                </a:extLst>
              </p:cNvPr>
              <p:cNvSpPr txBox="1"/>
              <p:nvPr/>
            </p:nvSpPr>
            <p:spPr>
              <a:xfrm>
                <a:off x="7220805" y="2808751"/>
                <a:ext cx="4282839" cy="682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2A84CB-BB02-96E6-6AE1-CED6BD3B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05" y="2808751"/>
                <a:ext cx="4282839" cy="6825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2802724-31A7-F840-1418-FCD0BECED31C}"/>
              </a:ext>
            </a:extLst>
          </p:cNvPr>
          <p:cNvSpPr txBox="1"/>
          <p:nvPr/>
        </p:nvSpPr>
        <p:spPr>
          <a:xfrm>
            <a:off x="6973165" y="3416226"/>
            <a:ext cx="5092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where E is the </a:t>
            </a:r>
            <a:r>
              <a:rPr lang="en-US" b="1" dirty="0">
                <a:solidFill>
                  <a:srgbClr val="FF3C5C"/>
                </a:solidFill>
              </a:rPr>
              <a:t>electric field</a:t>
            </a:r>
            <a:r>
              <a:rPr lang="en-US" b="1" dirty="0"/>
              <a:t>, B is the </a:t>
            </a:r>
            <a:r>
              <a:rPr lang="en-US" b="1" dirty="0">
                <a:solidFill>
                  <a:srgbClr val="FF3C5C"/>
                </a:solidFill>
              </a:rPr>
              <a:t>magnetic field</a:t>
            </a:r>
            <a:r>
              <a:rPr lang="en-US" b="1" dirty="0"/>
              <a:t>, </a:t>
            </a:r>
          </a:p>
          <a:p>
            <a:r>
              <a:rPr lang="en-US" b="1" dirty="0"/>
              <a:t>ρ is the </a:t>
            </a:r>
            <a:r>
              <a:rPr lang="en-US" b="1" dirty="0">
                <a:solidFill>
                  <a:srgbClr val="FF3C5C"/>
                </a:solidFill>
              </a:rPr>
              <a:t>charge density</a:t>
            </a:r>
            <a:r>
              <a:rPr lang="en-US" b="1" dirty="0"/>
              <a:t>, and J is the </a:t>
            </a:r>
            <a:r>
              <a:rPr lang="en-US" b="1" dirty="0">
                <a:solidFill>
                  <a:srgbClr val="FF3C5C"/>
                </a:solidFill>
              </a:rPr>
              <a:t>current density</a:t>
            </a:r>
            <a:r>
              <a:rPr lang="en-US" b="1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318190-A205-6CF1-B366-40451B31E403}"/>
              </a:ext>
            </a:extLst>
          </p:cNvPr>
          <p:cNvSpPr txBox="1"/>
          <p:nvPr/>
        </p:nvSpPr>
        <p:spPr>
          <a:xfrm>
            <a:off x="5972175" y="4062557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Applications: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357394-5EAD-9C80-ED28-3A8FAB5A2CF3}"/>
              </a:ext>
            </a:extLst>
          </p:cNvPr>
          <p:cNvSpPr txBox="1"/>
          <p:nvPr/>
        </p:nvSpPr>
        <p:spPr>
          <a:xfrm>
            <a:off x="7105837" y="4641598"/>
            <a:ext cx="48429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Used to design antennas and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 understand Electric and magnetic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 determine propagation of  EM waves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11AB0-8801-A12F-369F-CB77DDB8CBD6}"/>
              </a:ext>
            </a:extLst>
          </p:cNvPr>
          <p:cNvSpPr txBox="1"/>
          <p:nvPr/>
        </p:nvSpPr>
        <p:spPr>
          <a:xfrm>
            <a:off x="-9259688" y="2875002"/>
            <a:ext cx="6327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3C5C"/>
                </a:solidFill>
                <a:latin typeface="Bebas" panose="020B0606020202050201" pitchFamily="34" charset="0"/>
              </a:rPr>
              <a:t>THANK YOU EVERYONE</a:t>
            </a:r>
          </a:p>
        </p:txBody>
      </p:sp>
    </p:spTree>
    <p:extLst>
      <p:ext uri="{BB962C8B-B14F-4D97-AF65-F5344CB8AC3E}">
        <p14:creationId xmlns:p14="http://schemas.microsoft.com/office/powerpoint/2010/main" val="23319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B614EE-52FE-EFAE-BD6D-6FE6FA5EE135}"/>
              </a:ext>
            </a:extLst>
          </p:cNvPr>
          <p:cNvCxnSpPr>
            <a:cxnSpLocks/>
          </p:cNvCxnSpPr>
          <p:nvPr/>
        </p:nvCxnSpPr>
        <p:spPr>
          <a:xfrm>
            <a:off x="6096000" y="8165254"/>
            <a:ext cx="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816CF6-2EC2-D653-E8CF-574F44A6B676}"/>
              </a:ext>
            </a:extLst>
          </p:cNvPr>
          <p:cNvSpPr txBox="1"/>
          <p:nvPr/>
        </p:nvSpPr>
        <p:spPr>
          <a:xfrm>
            <a:off x="3100952" y="8040441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bas" panose="020B0606020202050201" pitchFamily="34" charset="0"/>
              </a:rPr>
              <a:t>Shahriar M. oishik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B7018-405E-4B06-04F4-E1B5974CE074}"/>
              </a:ext>
            </a:extLst>
          </p:cNvPr>
          <p:cNvSpPr txBox="1"/>
          <p:nvPr/>
        </p:nvSpPr>
        <p:spPr>
          <a:xfrm>
            <a:off x="3277210" y="8388882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2023-3-60-073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68B67-BB64-92F3-8AFA-B9E1B34C7135}"/>
              </a:ext>
            </a:extLst>
          </p:cNvPr>
          <p:cNvSpPr txBox="1"/>
          <p:nvPr/>
        </p:nvSpPr>
        <p:spPr>
          <a:xfrm>
            <a:off x="3409786" y="8664684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Department of CSE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C6340-2529-A4DE-C143-FFC8F5B2C3AC}"/>
              </a:ext>
            </a:extLst>
          </p:cNvPr>
          <p:cNvSpPr txBox="1"/>
          <p:nvPr/>
        </p:nvSpPr>
        <p:spPr>
          <a:xfrm>
            <a:off x="3442391" y="9288761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  <a:latin typeface="Bebas" panose="020B0606020202050201" pitchFamily="34" charset="0"/>
              </a:rPr>
              <a:t>Afra sultana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F4471-470F-72E6-8C9D-749272D61DF5}"/>
              </a:ext>
            </a:extLst>
          </p:cNvPr>
          <p:cNvSpPr txBox="1"/>
          <p:nvPr/>
        </p:nvSpPr>
        <p:spPr>
          <a:xfrm>
            <a:off x="3292200" y="9609367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3C5C"/>
                </a:solidFill>
                <a:latin typeface="Aptos" panose="020B0004020202020204" pitchFamily="34" charset="0"/>
              </a:rPr>
              <a:t>2023-3-60-300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6A833-E007-2FED-696A-87A45D60BB54}"/>
              </a:ext>
            </a:extLst>
          </p:cNvPr>
          <p:cNvSpPr txBox="1"/>
          <p:nvPr/>
        </p:nvSpPr>
        <p:spPr>
          <a:xfrm>
            <a:off x="3409786" y="9885169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C5C"/>
                </a:solidFill>
              </a:rPr>
              <a:t>Department of CSE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B5BE3-F269-8A18-DE09-19657003241A}"/>
              </a:ext>
            </a:extLst>
          </p:cNvPr>
          <p:cNvSpPr txBox="1"/>
          <p:nvPr/>
        </p:nvSpPr>
        <p:spPr>
          <a:xfrm>
            <a:off x="7030886" y="8005210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  <a:latin typeface="Bebas" panose="020B0606020202050201" pitchFamily="34" charset="0"/>
              </a:rPr>
              <a:t>Maria </a:t>
            </a:r>
            <a:r>
              <a:rPr lang="en-US" sz="2800" dirty="0" err="1">
                <a:solidFill>
                  <a:srgbClr val="FF3C5C"/>
                </a:solidFill>
                <a:latin typeface="Bebas" panose="020B0606020202050201" pitchFamily="34" charset="0"/>
              </a:rPr>
              <a:t>nur</a:t>
            </a:r>
            <a:endParaRPr lang="en-US" sz="2800" dirty="0">
              <a:solidFill>
                <a:srgbClr val="FF3C5C"/>
              </a:solidFill>
              <a:latin typeface="Bebas" panose="020B0606020202050201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C1F86-0E5D-2109-667A-130EBA0B84F3}"/>
              </a:ext>
            </a:extLst>
          </p:cNvPr>
          <p:cNvSpPr txBox="1"/>
          <p:nvPr/>
        </p:nvSpPr>
        <p:spPr>
          <a:xfrm>
            <a:off x="6661322" y="8353651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3C5C"/>
                </a:solidFill>
                <a:latin typeface="Aptos" panose="020B0004020202020204" pitchFamily="34" charset="0"/>
              </a:rPr>
              <a:t>2023-3-60-551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FA8A69-C13F-5B2D-23AA-94066087C24B}"/>
              </a:ext>
            </a:extLst>
          </p:cNvPr>
          <p:cNvSpPr txBox="1"/>
          <p:nvPr/>
        </p:nvSpPr>
        <p:spPr>
          <a:xfrm>
            <a:off x="6832556" y="8613719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C5C"/>
                </a:solidFill>
              </a:rPr>
              <a:t>Department of CSE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48260-55DD-07D7-D255-991945695475}"/>
              </a:ext>
            </a:extLst>
          </p:cNvPr>
          <p:cNvSpPr txBox="1"/>
          <p:nvPr/>
        </p:nvSpPr>
        <p:spPr>
          <a:xfrm>
            <a:off x="7310797" y="9184658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bas" panose="020B0606020202050201" pitchFamily="34" charset="0"/>
              </a:rPr>
              <a:t>Ahmed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23AC1C-0465-594D-9604-4E835613A137}"/>
              </a:ext>
            </a:extLst>
          </p:cNvPr>
          <p:cNvSpPr txBox="1"/>
          <p:nvPr/>
        </p:nvSpPr>
        <p:spPr>
          <a:xfrm>
            <a:off x="6793898" y="9511434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2023-3-60-128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A9772B-3A5C-4695-CB36-DA70F2617CDC}"/>
              </a:ext>
            </a:extLst>
          </p:cNvPr>
          <p:cNvSpPr txBox="1"/>
          <p:nvPr/>
        </p:nvSpPr>
        <p:spPr>
          <a:xfrm>
            <a:off x="6926474" y="9787604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Department of CSE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D4D831-226C-08F2-DDE1-189C0DE2E6E9}"/>
              </a:ext>
            </a:extLst>
          </p:cNvPr>
          <p:cNvCxnSpPr>
            <a:cxnSpLocks/>
          </p:cNvCxnSpPr>
          <p:nvPr/>
        </p:nvCxnSpPr>
        <p:spPr>
          <a:xfrm>
            <a:off x="6095999" y="7887014"/>
            <a:ext cx="0" cy="2516160"/>
          </a:xfrm>
          <a:prstGeom prst="line">
            <a:avLst/>
          </a:prstGeom>
          <a:ln w="38100">
            <a:solidFill>
              <a:srgbClr val="FF3C5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BCFA26-BA7B-3C38-34D7-915B7880D276}"/>
              </a:ext>
            </a:extLst>
          </p:cNvPr>
          <p:cNvSpPr txBox="1"/>
          <p:nvPr/>
        </p:nvSpPr>
        <p:spPr>
          <a:xfrm>
            <a:off x="2932312" y="2875002"/>
            <a:ext cx="6327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3C5C"/>
                </a:solidFill>
                <a:latin typeface="Bebas" panose="020B0606020202050201" pitchFamily="34" charset="0"/>
              </a:rPr>
              <a:t>THANK YOU EVERYONE</a:t>
            </a:r>
          </a:p>
        </p:txBody>
      </p:sp>
    </p:spTree>
    <p:extLst>
      <p:ext uri="{BB962C8B-B14F-4D97-AF65-F5344CB8AC3E}">
        <p14:creationId xmlns:p14="http://schemas.microsoft.com/office/powerpoint/2010/main" val="157529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E8444-38AD-1BE6-E59C-66BFE57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047750"/>
            <a:ext cx="9525000" cy="47625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B614EE-52FE-EFAE-BD6D-6FE6FA5EE135}"/>
              </a:ext>
            </a:extLst>
          </p:cNvPr>
          <p:cNvCxnSpPr>
            <a:cxnSpLocks/>
          </p:cNvCxnSpPr>
          <p:nvPr/>
        </p:nvCxnSpPr>
        <p:spPr>
          <a:xfrm>
            <a:off x="6096000" y="8165254"/>
            <a:ext cx="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816CF6-2EC2-D653-E8CF-574F44A6B676}"/>
              </a:ext>
            </a:extLst>
          </p:cNvPr>
          <p:cNvSpPr txBox="1"/>
          <p:nvPr/>
        </p:nvSpPr>
        <p:spPr>
          <a:xfrm>
            <a:off x="3100952" y="8040441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bas" panose="020B0606020202050201" pitchFamily="34" charset="0"/>
              </a:rPr>
              <a:t>Shahriar M. oishik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B7018-405E-4B06-04F4-E1B5974CE074}"/>
              </a:ext>
            </a:extLst>
          </p:cNvPr>
          <p:cNvSpPr txBox="1"/>
          <p:nvPr/>
        </p:nvSpPr>
        <p:spPr>
          <a:xfrm>
            <a:off x="3277210" y="8388882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2023-3-60-073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68B67-BB64-92F3-8AFA-B9E1B34C7135}"/>
              </a:ext>
            </a:extLst>
          </p:cNvPr>
          <p:cNvSpPr txBox="1"/>
          <p:nvPr/>
        </p:nvSpPr>
        <p:spPr>
          <a:xfrm>
            <a:off x="3409786" y="8664684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Department of CSE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C6340-2529-A4DE-C143-FFC8F5B2C3AC}"/>
              </a:ext>
            </a:extLst>
          </p:cNvPr>
          <p:cNvSpPr txBox="1"/>
          <p:nvPr/>
        </p:nvSpPr>
        <p:spPr>
          <a:xfrm>
            <a:off x="3442391" y="9288761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  <a:latin typeface="Bebas" panose="020B0606020202050201" pitchFamily="34" charset="0"/>
              </a:rPr>
              <a:t>Afra sultana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F4471-470F-72E6-8C9D-749272D61DF5}"/>
              </a:ext>
            </a:extLst>
          </p:cNvPr>
          <p:cNvSpPr txBox="1"/>
          <p:nvPr/>
        </p:nvSpPr>
        <p:spPr>
          <a:xfrm>
            <a:off x="3292200" y="9609367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3C5C"/>
                </a:solidFill>
                <a:latin typeface="Aptos" panose="020B0004020202020204" pitchFamily="34" charset="0"/>
              </a:rPr>
              <a:t>2023-3-60-300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6A833-E007-2FED-696A-87A45D60BB54}"/>
              </a:ext>
            </a:extLst>
          </p:cNvPr>
          <p:cNvSpPr txBox="1"/>
          <p:nvPr/>
        </p:nvSpPr>
        <p:spPr>
          <a:xfrm>
            <a:off x="3409786" y="9885169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C5C"/>
                </a:solidFill>
              </a:rPr>
              <a:t>Department of CSE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B5BE3-F269-8A18-DE09-19657003241A}"/>
              </a:ext>
            </a:extLst>
          </p:cNvPr>
          <p:cNvSpPr txBox="1"/>
          <p:nvPr/>
        </p:nvSpPr>
        <p:spPr>
          <a:xfrm>
            <a:off x="7030886" y="8005210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C5C"/>
                </a:solidFill>
                <a:latin typeface="Bebas" panose="020B0606020202050201" pitchFamily="34" charset="0"/>
              </a:rPr>
              <a:t>Maria </a:t>
            </a:r>
            <a:r>
              <a:rPr lang="en-US" sz="2800" dirty="0" err="1">
                <a:solidFill>
                  <a:srgbClr val="FF3C5C"/>
                </a:solidFill>
                <a:latin typeface="Bebas" panose="020B0606020202050201" pitchFamily="34" charset="0"/>
              </a:rPr>
              <a:t>nur</a:t>
            </a:r>
            <a:endParaRPr lang="en-US" sz="2800" dirty="0">
              <a:solidFill>
                <a:srgbClr val="FF3C5C"/>
              </a:solidFill>
              <a:latin typeface="Bebas" panose="020B0606020202050201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C1F86-0E5D-2109-667A-130EBA0B84F3}"/>
              </a:ext>
            </a:extLst>
          </p:cNvPr>
          <p:cNvSpPr txBox="1"/>
          <p:nvPr/>
        </p:nvSpPr>
        <p:spPr>
          <a:xfrm>
            <a:off x="6661322" y="8353651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3C5C"/>
                </a:solidFill>
                <a:latin typeface="Aptos" panose="020B0004020202020204" pitchFamily="34" charset="0"/>
              </a:rPr>
              <a:t>2023-3-60-551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FA8A69-C13F-5B2D-23AA-94066087C24B}"/>
              </a:ext>
            </a:extLst>
          </p:cNvPr>
          <p:cNvSpPr txBox="1"/>
          <p:nvPr/>
        </p:nvSpPr>
        <p:spPr>
          <a:xfrm>
            <a:off x="6832556" y="8613719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C5C"/>
                </a:solidFill>
              </a:rPr>
              <a:t>Department of CSE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48260-55DD-07D7-D255-991945695475}"/>
              </a:ext>
            </a:extLst>
          </p:cNvPr>
          <p:cNvSpPr txBox="1"/>
          <p:nvPr/>
        </p:nvSpPr>
        <p:spPr>
          <a:xfrm>
            <a:off x="7310797" y="9184658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bas" panose="020B0606020202050201" pitchFamily="34" charset="0"/>
              </a:rPr>
              <a:t>Ahmed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23AC1C-0465-594D-9604-4E835613A137}"/>
              </a:ext>
            </a:extLst>
          </p:cNvPr>
          <p:cNvSpPr txBox="1"/>
          <p:nvPr/>
        </p:nvSpPr>
        <p:spPr>
          <a:xfrm>
            <a:off x="6793898" y="9511434"/>
            <a:ext cx="22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2023-3-60-128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A9772B-3A5C-4695-CB36-DA70F2617CDC}"/>
              </a:ext>
            </a:extLst>
          </p:cNvPr>
          <p:cNvSpPr txBox="1"/>
          <p:nvPr/>
        </p:nvSpPr>
        <p:spPr>
          <a:xfrm>
            <a:off x="6926474" y="9787604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Department of CSE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D4D831-226C-08F2-DDE1-189C0DE2E6E9}"/>
              </a:ext>
            </a:extLst>
          </p:cNvPr>
          <p:cNvCxnSpPr>
            <a:cxnSpLocks/>
          </p:cNvCxnSpPr>
          <p:nvPr/>
        </p:nvCxnSpPr>
        <p:spPr>
          <a:xfrm>
            <a:off x="6095999" y="7887014"/>
            <a:ext cx="0" cy="2516160"/>
          </a:xfrm>
          <a:prstGeom prst="line">
            <a:avLst/>
          </a:prstGeom>
          <a:ln w="38100">
            <a:solidFill>
              <a:srgbClr val="FF3C5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53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1CB5C-C7F0-F106-B074-1E50B87A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6" y="100096"/>
            <a:ext cx="5696887" cy="28484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E020B1-B417-697F-DFF8-C28A61EEA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84" y="3184317"/>
            <a:ext cx="8032229" cy="30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8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2EF5F-BEA5-CC0D-EDDE-3307F9FB282E}"/>
              </a:ext>
            </a:extLst>
          </p:cNvPr>
          <p:cNvSpPr txBox="1"/>
          <p:nvPr/>
        </p:nvSpPr>
        <p:spPr>
          <a:xfrm>
            <a:off x="4644254" y="869310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66"/>
                </a:solidFill>
                <a:latin typeface="Bebas" panose="020B0606020202050201" pitchFamily="34" charset="0"/>
              </a:rPr>
              <a:t>INTRODUCTION</a:t>
            </a:r>
            <a:endParaRPr lang="en-US" sz="4800" dirty="0">
              <a:latin typeface="Bebas" panose="020B0606020202050201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5621311" y="3982998"/>
            <a:ext cx="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4A35FE-E535-77F5-26A5-719AEF6B1F75}"/>
              </a:ext>
            </a:extLst>
          </p:cNvPr>
          <p:cNvCxnSpPr>
            <a:cxnSpLocks/>
          </p:cNvCxnSpPr>
          <p:nvPr/>
        </p:nvCxnSpPr>
        <p:spPr>
          <a:xfrm>
            <a:off x="4644254" y="1700307"/>
            <a:ext cx="311335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26854-27C3-E272-25FA-7E598DC66D36}"/>
              </a:ext>
            </a:extLst>
          </p:cNvPr>
          <p:cNvSpPr txBox="1"/>
          <p:nvPr/>
        </p:nvSpPr>
        <p:spPr>
          <a:xfrm>
            <a:off x="1027909" y="2126013"/>
            <a:ext cx="5429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rgbClr val="FF3C5C"/>
                </a:solidFill>
                <a:latin typeface="Bebas" panose="020B0606020202050201" pitchFamily="34" charset="0"/>
              </a:rPr>
              <a:t>Partial </a:t>
            </a:r>
            <a:r>
              <a:rPr lang="en-US" sz="3200" b="1" u="sng" dirty="0">
                <a:latin typeface="Bebas" panose="020B0606020202050201" pitchFamily="34" charset="0"/>
              </a:rPr>
              <a:t>differential equation (PDE)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7C147-AB85-1760-11DF-DA4BAD7D980D}"/>
              </a:ext>
            </a:extLst>
          </p:cNvPr>
          <p:cNvSpPr txBox="1"/>
          <p:nvPr/>
        </p:nvSpPr>
        <p:spPr>
          <a:xfrm>
            <a:off x="1034321" y="2710788"/>
            <a:ext cx="10163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effectLst/>
                <a:latin typeface="Bebas" panose="020B0606020202050201" pitchFamily="34" charset="0"/>
              </a:rPr>
              <a:t>a </a:t>
            </a:r>
            <a:r>
              <a:rPr lang="en-US" sz="2400" b="0" i="0" dirty="0">
                <a:solidFill>
                  <a:srgbClr val="FF3C5C"/>
                </a:solidFill>
                <a:effectLst/>
                <a:latin typeface="Bebas" panose="020B0606020202050201" pitchFamily="34" charset="0"/>
              </a:rPr>
              <a:t>differential equation</a:t>
            </a:r>
            <a:r>
              <a:rPr lang="en-US" sz="2400" b="0" i="0" dirty="0">
                <a:effectLst/>
                <a:latin typeface="Bebas" panose="020B0606020202050201" pitchFamily="34" charset="0"/>
              </a:rPr>
              <a:t> involving </a:t>
            </a:r>
            <a:r>
              <a:rPr lang="en-US" sz="2400" b="0" i="0" dirty="0">
                <a:solidFill>
                  <a:srgbClr val="FF3C5C"/>
                </a:solidFill>
                <a:effectLst/>
                <a:latin typeface="Bebas" panose="020B0606020202050201" pitchFamily="34" charset="0"/>
              </a:rPr>
              <a:t>partial derivates</a:t>
            </a:r>
            <a:r>
              <a:rPr lang="en-US" sz="2400" b="0" i="0" dirty="0">
                <a:effectLst/>
                <a:latin typeface="Bebas" panose="020B0606020202050201" pitchFamily="34" charset="0"/>
              </a:rPr>
              <a:t> of </a:t>
            </a:r>
            <a:r>
              <a:rPr lang="en-US" sz="2400" b="0" i="0" dirty="0">
                <a:solidFill>
                  <a:srgbClr val="FF3C5C"/>
                </a:solidFill>
                <a:effectLst/>
                <a:latin typeface="Bebas" panose="020B0606020202050201" pitchFamily="34" charset="0"/>
              </a:rPr>
              <a:t>one or more dependent variables </a:t>
            </a:r>
          </a:p>
          <a:p>
            <a:r>
              <a:rPr lang="en-US" sz="2400" b="0" i="0" dirty="0">
                <a:effectLst/>
                <a:latin typeface="Bebas" panose="020B0606020202050201" pitchFamily="34" charset="0"/>
              </a:rPr>
              <a:t>with respect to </a:t>
            </a:r>
            <a:r>
              <a:rPr lang="en-US" sz="2400" b="0" i="0" dirty="0">
                <a:solidFill>
                  <a:srgbClr val="FF3C5C"/>
                </a:solidFill>
                <a:effectLst/>
                <a:latin typeface="Bebas" panose="020B0606020202050201" pitchFamily="34" charset="0"/>
              </a:rPr>
              <a:t>more than one independent variables</a:t>
            </a:r>
            <a:endParaRPr lang="en-US" sz="2400" dirty="0">
              <a:solidFill>
                <a:srgbClr val="FF3C5C"/>
              </a:solidFill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5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2EF5F-BEA5-CC0D-EDDE-3307F9FB282E}"/>
              </a:ext>
            </a:extLst>
          </p:cNvPr>
          <p:cNvSpPr txBox="1"/>
          <p:nvPr/>
        </p:nvSpPr>
        <p:spPr>
          <a:xfrm>
            <a:off x="4644254" y="869310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66"/>
                </a:solidFill>
                <a:latin typeface="Bebas" panose="020B0606020202050201" pitchFamily="34" charset="0"/>
              </a:rPr>
              <a:t>INTRODUCTION</a:t>
            </a:r>
            <a:endParaRPr lang="en-US" sz="4800" dirty="0">
              <a:latin typeface="Bebas" panose="020B0606020202050201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5621311" y="3982998"/>
            <a:ext cx="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4A35FE-E535-77F5-26A5-719AEF6B1F75}"/>
              </a:ext>
            </a:extLst>
          </p:cNvPr>
          <p:cNvCxnSpPr>
            <a:cxnSpLocks/>
          </p:cNvCxnSpPr>
          <p:nvPr/>
        </p:nvCxnSpPr>
        <p:spPr>
          <a:xfrm>
            <a:off x="4644254" y="1700307"/>
            <a:ext cx="311335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26854-27C3-E272-25FA-7E598DC66D36}"/>
              </a:ext>
            </a:extLst>
          </p:cNvPr>
          <p:cNvSpPr txBox="1"/>
          <p:nvPr/>
        </p:nvSpPr>
        <p:spPr>
          <a:xfrm>
            <a:off x="1027909" y="2126013"/>
            <a:ext cx="5429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rgbClr val="FF3C5C"/>
                </a:solidFill>
                <a:latin typeface="Bebas" panose="020B0606020202050201" pitchFamily="34" charset="0"/>
              </a:rPr>
              <a:t>Partial </a:t>
            </a:r>
            <a:r>
              <a:rPr lang="en-US" sz="3200" b="1" u="sng" dirty="0">
                <a:latin typeface="Bebas" panose="020B0606020202050201" pitchFamily="34" charset="0"/>
              </a:rPr>
              <a:t>differential equation (PDE)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7C147-AB85-1760-11DF-DA4BAD7D980D}"/>
              </a:ext>
            </a:extLst>
          </p:cNvPr>
          <p:cNvSpPr txBox="1"/>
          <p:nvPr/>
        </p:nvSpPr>
        <p:spPr>
          <a:xfrm>
            <a:off x="1034321" y="2710788"/>
            <a:ext cx="10163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effectLst/>
                <a:latin typeface="Bebas" panose="020B0606020202050201" pitchFamily="34" charset="0"/>
              </a:rPr>
              <a:t>a </a:t>
            </a:r>
            <a:r>
              <a:rPr lang="en-US" sz="2400" b="0" i="0" dirty="0">
                <a:solidFill>
                  <a:srgbClr val="FF3C5C"/>
                </a:solidFill>
                <a:effectLst/>
                <a:latin typeface="Bebas" panose="020B0606020202050201" pitchFamily="34" charset="0"/>
              </a:rPr>
              <a:t>differential equation</a:t>
            </a:r>
            <a:r>
              <a:rPr lang="en-US" sz="2400" b="0" i="0" dirty="0">
                <a:effectLst/>
                <a:latin typeface="Bebas" panose="020B0606020202050201" pitchFamily="34" charset="0"/>
              </a:rPr>
              <a:t> involving </a:t>
            </a:r>
            <a:r>
              <a:rPr lang="en-US" sz="2400" b="0" i="0" dirty="0">
                <a:solidFill>
                  <a:srgbClr val="FF3C5C"/>
                </a:solidFill>
                <a:effectLst/>
                <a:latin typeface="Bebas" panose="020B0606020202050201" pitchFamily="34" charset="0"/>
              </a:rPr>
              <a:t>partial derivates</a:t>
            </a:r>
            <a:r>
              <a:rPr lang="en-US" sz="2400" b="0" i="0" dirty="0">
                <a:effectLst/>
                <a:latin typeface="Bebas" panose="020B0606020202050201" pitchFamily="34" charset="0"/>
              </a:rPr>
              <a:t> of </a:t>
            </a:r>
            <a:r>
              <a:rPr lang="en-US" sz="2400" b="0" i="0" dirty="0">
                <a:solidFill>
                  <a:srgbClr val="FF3C5C"/>
                </a:solidFill>
                <a:effectLst/>
                <a:latin typeface="Bebas" panose="020B0606020202050201" pitchFamily="34" charset="0"/>
              </a:rPr>
              <a:t>one or more dependent variables </a:t>
            </a:r>
          </a:p>
          <a:p>
            <a:r>
              <a:rPr lang="en-US" sz="2400" b="0" i="0" dirty="0">
                <a:effectLst/>
                <a:latin typeface="Bebas" panose="020B0606020202050201" pitchFamily="34" charset="0"/>
              </a:rPr>
              <a:t>with respect to </a:t>
            </a:r>
            <a:r>
              <a:rPr lang="en-US" sz="2400" b="0" i="0" dirty="0">
                <a:solidFill>
                  <a:srgbClr val="FF3C5C"/>
                </a:solidFill>
                <a:effectLst/>
                <a:latin typeface="Bebas" panose="020B0606020202050201" pitchFamily="34" charset="0"/>
              </a:rPr>
              <a:t>more than one independent variables</a:t>
            </a:r>
            <a:endParaRPr lang="en-US" sz="2400" dirty="0">
              <a:solidFill>
                <a:srgbClr val="FF3C5C"/>
              </a:solidFill>
              <a:latin typeface="Bebas" panose="020B0606020202050201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1DE786-1724-2BDC-E6D4-357C309AC4FD}"/>
                  </a:ext>
                </a:extLst>
              </p:cNvPr>
              <p:cNvSpPr txBox="1"/>
              <p:nvPr/>
            </p:nvSpPr>
            <p:spPr>
              <a:xfrm>
                <a:off x="4980458" y="4156716"/>
                <a:ext cx="3704284" cy="1004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sz="24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0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𝛛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num>
                                <m:den>
                                  <m:r>
                                    <a:rPr lang="en-US" sz="2400" b="1" i="0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𝛛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 Light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1DE786-1724-2BDC-E6D4-357C309A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458" y="4156716"/>
                <a:ext cx="3704284" cy="1004570"/>
              </a:xfrm>
              <a:prstGeom prst="rect">
                <a:avLst/>
              </a:prstGeom>
              <a:blipFill>
                <a:blip r:embed="rId3"/>
                <a:stretch>
                  <a:fillRect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B6B13A-8C32-2043-88E3-8BA6A5F1DBB7}"/>
              </a:ext>
            </a:extLst>
          </p:cNvPr>
          <p:cNvSpPr txBox="1"/>
          <p:nvPr/>
        </p:nvSpPr>
        <p:spPr>
          <a:xfrm>
            <a:off x="3450872" y="4386060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Bebas" panose="020B0606020202050201" pitchFamily="34" charset="0"/>
              </a:rPr>
              <a:t>Example</a:t>
            </a:r>
            <a:r>
              <a:rPr lang="en-US" sz="3200" dirty="0">
                <a:latin typeface="Bebas" panose="020B0606020202050201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526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2EF5F-BEA5-CC0D-EDDE-3307F9FB282E}"/>
              </a:ext>
            </a:extLst>
          </p:cNvPr>
          <p:cNvSpPr txBox="1"/>
          <p:nvPr/>
        </p:nvSpPr>
        <p:spPr>
          <a:xfrm>
            <a:off x="2766402" y="1422469"/>
            <a:ext cx="665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3C5C"/>
                </a:solidFill>
                <a:latin typeface="Bebas" panose="020B0606020202050201" pitchFamily="34" charset="0"/>
              </a:rPr>
              <a:t>Methods</a:t>
            </a:r>
            <a:r>
              <a:rPr lang="en-US" sz="4800" dirty="0">
                <a:latin typeface="Bebas" panose="020B0606020202050201" pitchFamily="34" charset="0"/>
              </a:rPr>
              <a:t> to generate P.D.E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7EE29-667B-7213-282E-4AE5F0A3EA81}"/>
              </a:ext>
            </a:extLst>
          </p:cNvPr>
          <p:cNvSpPr txBox="1"/>
          <p:nvPr/>
        </p:nvSpPr>
        <p:spPr>
          <a:xfrm>
            <a:off x="2766401" y="8835270"/>
            <a:ext cx="7088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3C5C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EACBD-B5D4-CD8C-3B47-2AE4C7C599B7}"/>
              </a:ext>
            </a:extLst>
          </p:cNvPr>
          <p:cNvSpPr txBox="1"/>
          <p:nvPr/>
        </p:nvSpPr>
        <p:spPr>
          <a:xfrm>
            <a:off x="2719913" y="2883214"/>
            <a:ext cx="7180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3C5C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0F6C9F-90B7-EFF8-8BBA-F143119826C8}"/>
              </a:ext>
            </a:extLst>
          </p:cNvPr>
          <p:cNvCxnSpPr>
            <a:cxnSpLocks/>
          </p:cNvCxnSpPr>
          <p:nvPr/>
        </p:nvCxnSpPr>
        <p:spPr>
          <a:xfrm>
            <a:off x="3612630" y="2253466"/>
            <a:ext cx="506667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6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2EF5F-BEA5-CC0D-EDDE-3307F9FB282E}"/>
              </a:ext>
            </a:extLst>
          </p:cNvPr>
          <p:cNvSpPr txBox="1"/>
          <p:nvPr/>
        </p:nvSpPr>
        <p:spPr>
          <a:xfrm>
            <a:off x="2766402" y="1422469"/>
            <a:ext cx="665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3C5C"/>
                </a:solidFill>
                <a:latin typeface="Bebas" panose="020B0606020202050201" pitchFamily="34" charset="0"/>
              </a:rPr>
              <a:t>Methods</a:t>
            </a:r>
            <a:r>
              <a:rPr lang="en-US" sz="4800" dirty="0">
                <a:latin typeface="Bebas" panose="020B0606020202050201" pitchFamily="34" charset="0"/>
              </a:rPr>
              <a:t> to generate P.D.E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7EE29-667B-7213-282E-4AE5F0A3EA81}"/>
              </a:ext>
            </a:extLst>
          </p:cNvPr>
          <p:cNvSpPr txBox="1"/>
          <p:nvPr/>
        </p:nvSpPr>
        <p:spPr>
          <a:xfrm>
            <a:off x="2766401" y="8835270"/>
            <a:ext cx="6566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Bebas" panose="020B0606020202050201" pitchFamily="34" charset="0"/>
              </a:rPr>
              <a:t>Eliminating Arbitrary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EACBD-B5D4-CD8C-3B47-2AE4C7C599B7}"/>
              </a:ext>
            </a:extLst>
          </p:cNvPr>
          <p:cNvSpPr txBox="1"/>
          <p:nvPr/>
        </p:nvSpPr>
        <p:spPr>
          <a:xfrm>
            <a:off x="2719913" y="2883214"/>
            <a:ext cx="7180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3C5C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953E0-8214-C726-58DB-181B1C99C80F}"/>
              </a:ext>
            </a:extLst>
          </p:cNvPr>
          <p:cNvSpPr txBox="1"/>
          <p:nvPr/>
        </p:nvSpPr>
        <p:spPr>
          <a:xfrm>
            <a:off x="2713851" y="4096346"/>
            <a:ext cx="7311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3C5C"/>
                </a:solidFill>
                <a:latin typeface="Bebas" panose="020B0606020202050201" pitchFamily="34" charset="0"/>
              </a:rPr>
              <a:t>Arbitrary Functions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8249EF-4B79-0B5D-B979-F5D780B22064}"/>
              </a:ext>
            </a:extLst>
          </p:cNvPr>
          <p:cNvCxnSpPr>
            <a:cxnSpLocks/>
          </p:cNvCxnSpPr>
          <p:nvPr/>
        </p:nvCxnSpPr>
        <p:spPr>
          <a:xfrm>
            <a:off x="3612630" y="2253466"/>
            <a:ext cx="506667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1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971841" y="2921168"/>
            <a:ext cx="1025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ebas" panose="020B0606020202050201" pitchFamily="34" charset="0"/>
              </a:rPr>
              <a:t>Elimination of </a:t>
            </a:r>
            <a:r>
              <a:rPr lang="en-US" sz="6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</p:spTree>
    <p:extLst>
      <p:ext uri="{BB962C8B-B14F-4D97-AF65-F5344CB8AC3E}">
        <p14:creationId xmlns:p14="http://schemas.microsoft.com/office/powerpoint/2010/main" val="237635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3405D-4776-9190-9A41-4B7A6333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18E816-DD9C-ED85-C1AE-03BB83BE131F}"/>
              </a:ext>
            </a:extLst>
          </p:cNvPr>
          <p:cNvCxnSpPr>
            <a:cxnSpLocks/>
          </p:cNvCxnSpPr>
          <p:nvPr/>
        </p:nvCxnSpPr>
        <p:spPr>
          <a:xfrm>
            <a:off x="2961967" y="1039264"/>
            <a:ext cx="62120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73D31-8BA0-18AC-E901-40580B3893C4}"/>
              </a:ext>
            </a:extLst>
          </p:cNvPr>
          <p:cNvSpPr txBox="1"/>
          <p:nvPr/>
        </p:nvSpPr>
        <p:spPr>
          <a:xfrm>
            <a:off x="2621356" y="331378"/>
            <a:ext cx="6893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" panose="020B0606020202050201" pitchFamily="34" charset="0"/>
              </a:rPr>
              <a:t>Elimination of </a:t>
            </a:r>
            <a:r>
              <a:rPr lang="en-US" sz="4000" dirty="0">
                <a:solidFill>
                  <a:srgbClr val="FF0066"/>
                </a:solidFill>
                <a:latin typeface="Bebas" panose="020B0606020202050201" pitchFamily="34" charset="0"/>
              </a:rPr>
              <a:t>Arbitrary Constants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05275-BE80-7A50-FF13-306DFA710AD3}"/>
              </a:ext>
            </a:extLst>
          </p:cNvPr>
          <p:cNvSpPr txBox="1"/>
          <p:nvPr/>
        </p:nvSpPr>
        <p:spPr>
          <a:xfrm>
            <a:off x="4805448" y="1331651"/>
            <a:ext cx="252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FF0066"/>
                </a:highlight>
                <a:latin typeface="Bebas" panose="020B0606020202050201" pitchFamily="34" charset="0"/>
              </a:rPr>
              <a:t>Procedure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48041-1BAA-3620-B8F5-5F30D9EAF753}"/>
              </a:ext>
            </a:extLst>
          </p:cNvPr>
          <p:cNvSpPr txBox="1"/>
          <p:nvPr/>
        </p:nvSpPr>
        <p:spPr>
          <a:xfrm>
            <a:off x="389935" y="2354167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Bebas" panose="020B0606020202050201" pitchFamily="34" charset="0"/>
              </a:rPr>
              <a:t>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4F9A7-54E5-837E-6256-A53669E9C4FB}"/>
                  </a:ext>
                </a:extLst>
              </p:cNvPr>
              <p:cNvSpPr txBox="1"/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𝛂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r>
                        <a:rPr lang="en-US" sz="28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𝛃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4F9A7-54E5-837E-6256-A53669E9C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723" y="2162648"/>
                <a:ext cx="2907399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98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2150</Words>
  <Application>Microsoft Office PowerPoint</Application>
  <PresentationFormat>Widescreen</PresentationFormat>
  <Paragraphs>393</Paragraphs>
  <Slides>37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Malgun Gothic</vt:lpstr>
      <vt:lpstr>Aptos</vt:lpstr>
      <vt:lpstr>Arial</vt:lpstr>
      <vt:lpstr>Bebas</vt:lpstr>
      <vt:lpstr>Calibri</vt:lpstr>
      <vt:lpstr>Calibri Light</vt:lpstr>
      <vt:lpstr>Cambria Math</vt:lpstr>
      <vt:lpstr>Candara Light</vt:lpstr>
      <vt:lpstr>SansSerif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shahriar oishik</dc:creator>
  <cp:lastModifiedBy>MMPCAB3 License1</cp:lastModifiedBy>
  <cp:revision>27</cp:revision>
  <dcterms:created xsi:type="dcterms:W3CDTF">2024-09-15T06:51:01Z</dcterms:created>
  <dcterms:modified xsi:type="dcterms:W3CDTF">2024-09-23T07:05:29Z</dcterms:modified>
</cp:coreProperties>
</file>